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6"/>
  </p:notesMasterIdLst>
  <p:sldIdLst>
    <p:sldId id="259" r:id="rId3"/>
    <p:sldId id="260" r:id="rId4"/>
    <p:sldId id="279" r:id="rId5"/>
    <p:sldId id="280" r:id="rId6"/>
    <p:sldId id="293" r:id="rId7"/>
    <p:sldId id="327" r:id="rId8"/>
    <p:sldId id="281" r:id="rId9"/>
    <p:sldId id="283" r:id="rId10"/>
    <p:sldId id="292" r:id="rId11"/>
    <p:sldId id="282" r:id="rId12"/>
    <p:sldId id="284" r:id="rId13"/>
    <p:sldId id="285" r:id="rId14"/>
    <p:sldId id="294" r:id="rId15"/>
    <p:sldId id="286" r:id="rId16"/>
    <p:sldId id="269" r:id="rId17"/>
    <p:sldId id="261" r:id="rId18"/>
    <p:sldId id="262" r:id="rId19"/>
    <p:sldId id="263" r:id="rId20"/>
    <p:sldId id="264" r:id="rId21"/>
    <p:sldId id="265" r:id="rId22"/>
    <p:sldId id="266" r:id="rId23"/>
    <p:sldId id="295" r:id="rId24"/>
    <p:sldId id="296" r:id="rId25"/>
    <p:sldId id="297" r:id="rId26"/>
    <p:sldId id="268"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270" r:id="rId40"/>
    <p:sldId id="271" r:id="rId41"/>
    <p:sldId id="272" r:id="rId42"/>
    <p:sldId id="273" r:id="rId43"/>
    <p:sldId id="274" r:id="rId44"/>
    <p:sldId id="275" r:id="rId45"/>
    <p:sldId id="276" r:id="rId46"/>
    <p:sldId id="311" r:id="rId47"/>
    <p:sldId id="314" r:id="rId48"/>
    <p:sldId id="290"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9" r:id="rId62"/>
    <p:sldId id="328" r:id="rId63"/>
    <p:sldId id="313" r:id="rId64"/>
    <p:sldId id="310" r:id="rId6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445D39AA-3E53-4A04-8ADE-32E144CF54AF}">
          <p14:sldIdLst>
            <p14:sldId id="259"/>
            <p14:sldId id="260"/>
            <p14:sldId id="279"/>
            <p14:sldId id="280"/>
            <p14:sldId id="293"/>
            <p14:sldId id="327"/>
            <p14:sldId id="281"/>
            <p14:sldId id="283"/>
            <p14:sldId id="292"/>
            <p14:sldId id="282"/>
            <p14:sldId id="284"/>
            <p14:sldId id="285"/>
            <p14:sldId id="294"/>
            <p14:sldId id="286"/>
            <p14:sldId id="269"/>
            <p14:sldId id="261"/>
            <p14:sldId id="262"/>
            <p14:sldId id="263"/>
            <p14:sldId id="264"/>
            <p14:sldId id="265"/>
            <p14:sldId id="266"/>
            <p14:sldId id="295"/>
            <p14:sldId id="296"/>
            <p14:sldId id="297"/>
            <p14:sldId id="268"/>
            <p14:sldId id="298"/>
            <p14:sldId id="299"/>
            <p14:sldId id="300"/>
            <p14:sldId id="301"/>
            <p14:sldId id="302"/>
            <p14:sldId id="303"/>
            <p14:sldId id="304"/>
            <p14:sldId id="305"/>
            <p14:sldId id="306"/>
            <p14:sldId id="307"/>
            <p14:sldId id="308"/>
            <p14:sldId id="309"/>
            <p14:sldId id="270"/>
            <p14:sldId id="271"/>
            <p14:sldId id="272"/>
            <p14:sldId id="273"/>
            <p14:sldId id="274"/>
            <p14:sldId id="275"/>
            <p14:sldId id="276"/>
            <p14:sldId id="311"/>
            <p14:sldId id="314"/>
            <p14:sldId id="290"/>
            <p14:sldId id="315"/>
            <p14:sldId id="316"/>
            <p14:sldId id="317"/>
            <p14:sldId id="318"/>
            <p14:sldId id="319"/>
            <p14:sldId id="320"/>
            <p14:sldId id="321"/>
            <p14:sldId id="322"/>
            <p14:sldId id="323"/>
            <p14:sldId id="324"/>
            <p14:sldId id="325"/>
            <p14:sldId id="326"/>
            <p14:sldId id="329"/>
            <p14:sldId id="328"/>
            <p14:sldId id="313"/>
            <p14:sldId id="310"/>
          </p14:sldIdLst>
        </p14:section>
      </p14:sectionLst>
    </p:ext>
    <p:ext uri="{EFAFB233-063F-42B5-8137-9DF3F51BA10A}">
      <p15:sldGuideLst xmlns:p15="http://schemas.microsoft.com/office/powerpoint/2012/main">
        <p15:guide id="1" orient="horz" pos="227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000000"/>
    <a:srgbClr val="660066"/>
    <a:srgbClr val="FF0000"/>
    <a:srgbClr val="AA86AC"/>
    <a:srgbClr val="B17AB8"/>
    <a:srgbClr val="9933F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762" autoAdjust="0"/>
  </p:normalViewPr>
  <p:slideViewPr>
    <p:cSldViewPr showGuides="1">
      <p:cViewPr varScale="1">
        <p:scale>
          <a:sx n="54" d="100"/>
          <a:sy n="54" d="100"/>
        </p:scale>
        <p:origin x="1171" y="62"/>
      </p:cViewPr>
      <p:guideLst>
        <p:guide orient="horz" pos="2274"/>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pPr fontAlgn="base"/>
            <a:endParaRPr lang="zh-CN" altLang="en-US" strike="noStrike" noProof="1"/>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pPr fontAlgn="base"/>
            <a:fld id="{8E0EA9AB-1604-41B1-90B5-8BC60D737628}"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3076" name="幻灯片图像占位符 3"/>
          <p:cNvSpPr>
            <a:spLocks noGrp="1" noRot="1" noChangeAspect="1"/>
          </p:cNvSpPr>
          <p:nvPr>
            <p:ph type="sldImg"/>
          </p:nvPr>
        </p:nvSpPr>
        <p:spPr>
          <a:xfrm>
            <a:off x="1143000" y="685800"/>
            <a:ext cx="4572000" cy="3429000"/>
          </a:xfrm>
          <a:prstGeom prst="rect">
            <a:avLst/>
          </a:prstGeom>
          <a:noFill/>
          <a:ln w="12700">
            <a:noFill/>
          </a:ln>
        </p:spPr>
      </p:sp>
      <p:sp>
        <p:nvSpPr>
          <p:cNvPr id="3077" name="备注占位符 4"/>
          <p:cNvSpPr>
            <a:spLocks noGrp="1"/>
          </p:cNvSpPr>
          <p:nvPr>
            <p:ph type="body" sz="quarter"/>
          </p:nvPr>
        </p:nvSpPr>
        <p:spPr>
          <a:xfrm>
            <a:off x="685800" y="4343400"/>
            <a:ext cx="5486400" cy="4114800"/>
          </a:xfrm>
          <a:prstGeom prst="rect">
            <a:avLst/>
          </a:prstGeom>
          <a:noFill/>
          <a:ln w="12700">
            <a:noFill/>
          </a:ln>
        </p:spPr>
        <p:txBody>
          <a:bodyPr wrap="square" lIns="91440" tIns="45720" rIns="91440" bIns="45720" anchor="ctr"/>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endParaRPr lang="en-US" altLang="zh-CN"/>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pPr fontAlgn="base"/>
            <a:endParaRPr lang="zh-CN" altLang="en-US" strike="noStrike" noProof="1"/>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pPr fontAlgn="base"/>
            <a:fld id="{477C048F-ABAE-4C2F-B8CF-E215B8181615}"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extLst>
      <p:ext uri="{BB962C8B-B14F-4D97-AF65-F5344CB8AC3E}">
        <p14:creationId xmlns:p14="http://schemas.microsoft.com/office/powerpoint/2010/main" val="145980853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53147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4210101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46933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2205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4983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5737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82848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53950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5711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2676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9747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78239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5312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9761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016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92234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81296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1602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60782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5437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7225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236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616013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760303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0281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2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4124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点击添加</a:t>
            </a:r>
          </a:p>
        </p:txBody>
      </p:sp>
    </p:spTree>
    <p:extLst>
      <p:ext uri="{BB962C8B-B14F-4D97-AF65-F5344CB8AC3E}">
        <p14:creationId xmlns:p14="http://schemas.microsoft.com/office/powerpoint/2010/main" val="1674361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点击完成</a:t>
            </a:r>
          </a:p>
        </p:txBody>
      </p:sp>
    </p:spTree>
    <p:extLst>
      <p:ext uri="{BB962C8B-B14F-4D97-AF65-F5344CB8AC3E}">
        <p14:creationId xmlns:p14="http://schemas.microsoft.com/office/powerpoint/2010/main" val="2776669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37644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9015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59643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4988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109330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24752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937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396764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50501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0440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2495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41111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39171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11996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fontAlgn="base"/>
            <a:endParaRPr lang="en-US" strike="noStrike" noProof="1"/>
          </a:p>
        </p:txBody>
      </p:sp>
      <p:sp>
        <p:nvSpPr>
          <p:cNvPr id="6" name="灯片编号占位符 5"/>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fontAlgn="base"/>
            <a:endParaRPr lang="en-US" strike="noStrike" noProof="1"/>
          </a:p>
        </p:txBody>
      </p:sp>
      <p:sp>
        <p:nvSpPr>
          <p:cNvPr id="9" name="灯片编号占位符 8"/>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fontAlgn="base"/>
            <a:endParaRPr lang="en-US" strike="noStrike" noProof="1"/>
          </a:p>
        </p:txBody>
      </p:sp>
      <p:sp>
        <p:nvSpPr>
          <p:cNvPr id="5" name="灯片编号占位符 4"/>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fontAlgn="base"/>
            <a:endParaRPr lang="en-US" strike="noStrike" noProof="1"/>
          </a:p>
        </p:txBody>
      </p:sp>
      <p:sp>
        <p:nvSpPr>
          <p:cNvPr id="4" name="灯片编号占位符 3"/>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fontAlgn="base"/>
            <a:endParaRPr lang="en-US" strike="noStrike" noProof="1"/>
          </a:p>
        </p:txBody>
      </p:sp>
      <p:sp>
        <p:nvSpPr>
          <p:cNvPr id="7" name="灯片编号占位符 6"/>
          <p:cNvSpPr>
            <a:spLocks noGrp="1"/>
          </p:cNvSpPr>
          <p:nvPr>
            <p:ph type="sldNum" sz="quarter" idx="12"/>
          </p:nvPr>
        </p:nvSpPr>
        <p:spPr/>
        <p:txBody>
          <a:body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1027"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1031" name="Picture 7" descr="图片1"/>
          <p:cNvPicPr>
            <a:picLocks noChangeAspect="1"/>
          </p:cNvPicPr>
          <p:nvPr userDrawn="1"/>
        </p:nvPicPr>
        <p:blipFill>
          <a:blip r:embed="rId13"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4638"/>
            <a:ext cx="82296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2051" name="Rectangle 3"/>
          <p:cNvSpPr>
            <a:spLocks noGrp="1"/>
          </p:cNvSpPr>
          <p:nvPr>
            <p:ph type="body"/>
          </p:nvPr>
        </p:nvSpPr>
        <p:spPr>
          <a:xfrm>
            <a:off x="457200" y="1600200"/>
            <a:ext cx="82296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2052"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85CFF6A7-4255-4179-B255-61942FDB57BC}" type="datetimeFigureOut">
              <a:rPr lang="zh-CN" altLang="en-US" strike="noStrike" noProof="1">
                <a:latin typeface="Arial" panose="020B0604020202020204" pitchFamily="34" charset="0"/>
                <a:ea typeface="宋体" panose="02010600030101010101" pitchFamily="2" charset="-122"/>
                <a:cs typeface="+mn-cs"/>
              </a:rPr>
              <a:pPr fontAlgn="base"/>
              <a:t>2022/11/17</a:t>
            </a:fld>
            <a:endParaRPr lang="zh-CN" altLang="en-US" strike="noStrike" noProof="1">
              <a:latin typeface="Arial" panose="020B0604020202020204" pitchFamily="34" charset="0"/>
              <a:ea typeface="宋体" panose="02010600030101010101" pitchFamily="2" charset="-122"/>
              <a:cs typeface="+mn-cs"/>
            </a:endParaRPr>
          </a:p>
        </p:txBody>
      </p:sp>
      <p:sp>
        <p:nvSpPr>
          <p:cNvPr id="2053"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2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5A40B135-409F-443D-B1DF-E04CFC9571AD}"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2055" name="Picture 7" descr="图片1"/>
          <p:cNvPicPr>
            <a:picLocks noChangeAspect="1"/>
          </p:cNvPicPr>
          <p:nvPr userDrawn="1"/>
        </p:nvPicPr>
        <p:blipFill>
          <a:blip r:embed="rId14" cstate="print"/>
          <a:stretch>
            <a:fillRect/>
          </a:stretch>
        </p:blipFill>
        <p:spPr>
          <a:xfrm>
            <a:off x="4763" y="0"/>
            <a:ext cx="913447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dingtalk.com/"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help.aliyun.com/document_detail/121918.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p:cNvSpPr>
          <p:nvPr>
            <p:ph type="ctrTitle"/>
          </p:nvPr>
        </p:nvSpPr>
        <p:spPr>
          <a:xfrm>
            <a:off x="323776" y="2276872"/>
            <a:ext cx="8496448" cy="1747838"/>
          </a:xfrm>
        </p:spPr>
        <p:txBody>
          <a:bodyPr wrap="square" lIns="91440" tIns="45720" rIns="91440" bIns="45720" anchor="t"/>
          <a:lstStyle>
            <a:lvl1pPr lvl="0">
              <a:defRPr/>
            </a:lvl1pPr>
          </a:lstStyle>
          <a:p>
            <a:pPr lvl="0"/>
            <a:r>
              <a:rPr lang="en-US" altLang="zh-CN" sz="6000" b="1" dirty="0">
                <a:solidFill>
                  <a:srgbClr val="660066"/>
                </a:solidFill>
                <a:latin typeface="隶书" panose="02010509060101010101" pitchFamily="1" charset="-122"/>
                <a:ea typeface="隶书" panose="02010509060101010101" pitchFamily="1" charset="-122"/>
              </a:rPr>
              <a:t> </a:t>
            </a:r>
            <a:r>
              <a:rPr lang="zh-CN" altLang="en-US" sz="6000" b="1" dirty="0">
                <a:solidFill>
                  <a:srgbClr val="660066"/>
                </a:solidFill>
                <a:latin typeface="隶书" panose="02010509060101010101" pitchFamily="1" charset="-122"/>
                <a:ea typeface="隶书" panose="02010509060101010101" pitchFamily="1" charset="-122"/>
              </a:rPr>
              <a:t>智慧云平台创新</a:t>
            </a: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endParaRPr lang="zh-CN" altLang="en-US" sz="2400" b="1" dirty="0">
              <a:solidFill>
                <a:srgbClr val="660066"/>
              </a:solidFill>
              <a:latin typeface="隶书" panose="02010509060101010101" pitchFamily="1" charset="-122"/>
              <a:ea typeface="隶书" panose="02010509060101010101" pitchFamily="1" charset="-122"/>
            </a:endParaRPr>
          </a:p>
        </p:txBody>
      </p:sp>
      <p:sp>
        <p:nvSpPr>
          <p:cNvPr id="2" name="矩形 1"/>
          <p:cNvSpPr/>
          <p:nvPr/>
        </p:nvSpPr>
        <p:spPr bwMode="auto">
          <a:xfrm>
            <a:off x="1475785" y="54029"/>
            <a:ext cx="2520175" cy="85479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61"/>
    </mc:Choice>
    <mc:Fallback xmlns="">
      <p:transition spd="slow" advTm="47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F392D3-4D14-4B9A-BF5B-0D6C62A1A5A7}"/>
              </a:ext>
            </a:extLst>
          </p:cNvPr>
          <p:cNvSpPr txBox="1"/>
          <p:nvPr/>
        </p:nvSpPr>
        <p:spPr>
          <a:xfrm>
            <a:off x="1979712" y="1052736"/>
            <a:ext cx="5436096"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cs typeface="+mj-cs"/>
              </a:rPr>
              <a:t>IoT Studio</a:t>
            </a:r>
            <a:r>
              <a:rPr lang="zh-CN" altLang="en-US" sz="3600" b="1" dirty="0">
                <a:solidFill>
                  <a:srgbClr val="660066"/>
                </a:solidFill>
                <a:ea typeface="隶书" panose="02010509060101010101" pitchFamily="1" charset="-122"/>
                <a:cs typeface="+mj-cs"/>
              </a:rPr>
              <a:t>服务开发特点</a:t>
            </a:r>
          </a:p>
        </p:txBody>
      </p:sp>
      <p:pic>
        <p:nvPicPr>
          <p:cNvPr id="3" name="图片 2">
            <a:extLst>
              <a:ext uri="{FF2B5EF4-FFF2-40B4-BE49-F238E27FC236}">
                <a16:creationId xmlns:a16="http://schemas.microsoft.com/office/drawing/2014/main" id="{8A637707-D9AF-4ACF-9A59-C8263357F5B2}"/>
              </a:ext>
            </a:extLst>
          </p:cNvPr>
          <p:cNvPicPr>
            <a:picLocks noChangeAspect="1"/>
          </p:cNvPicPr>
          <p:nvPr/>
        </p:nvPicPr>
        <p:blipFill>
          <a:blip r:embed="rId3"/>
          <a:stretch>
            <a:fillRect/>
          </a:stretch>
        </p:blipFill>
        <p:spPr>
          <a:xfrm>
            <a:off x="683568" y="1988840"/>
            <a:ext cx="8046168" cy="4653136"/>
          </a:xfrm>
          <a:prstGeom prst="rect">
            <a:avLst/>
          </a:prstGeom>
        </p:spPr>
      </p:pic>
    </p:spTree>
    <p:extLst>
      <p:ext uri="{BB962C8B-B14F-4D97-AF65-F5344CB8AC3E}">
        <p14:creationId xmlns:p14="http://schemas.microsoft.com/office/powerpoint/2010/main" val="2050912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5A4964-0C76-4757-9129-972027828F8C}"/>
              </a:ext>
            </a:extLst>
          </p:cNvPr>
          <p:cNvSpPr txBox="1"/>
          <p:nvPr/>
        </p:nvSpPr>
        <p:spPr>
          <a:xfrm>
            <a:off x="1979712" y="1052736"/>
            <a:ext cx="5436096"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cs typeface="+mj-cs"/>
              </a:rPr>
              <a:t>IoT Studio</a:t>
            </a:r>
            <a:r>
              <a:rPr lang="zh-CN" altLang="en-US" sz="3600" b="1" dirty="0">
                <a:solidFill>
                  <a:srgbClr val="660066"/>
                </a:solidFill>
                <a:ea typeface="隶书" panose="02010509060101010101" pitchFamily="1" charset="-122"/>
                <a:cs typeface="+mj-cs"/>
              </a:rPr>
              <a:t>服务开发特点</a:t>
            </a:r>
          </a:p>
        </p:txBody>
      </p:sp>
      <p:pic>
        <p:nvPicPr>
          <p:cNvPr id="5" name="图片 4">
            <a:extLst>
              <a:ext uri="{FF2B5EF4-FFF2-40B4-BE49-F238E27FC236}">
                <a16:creationId xmlns:a16="http://schemas.microsoft.com/office/drawing/2014/main" id="{ADE69291-8188-4FDA-860A-7FA6B1A94A6F}"/>
              </a:ext>
            </a:extLst>
          </p:cNvPr>
          <p:cNvPicPr>
            <a:picLocks noChangeAspect="1"/>
          </p:cNvPicPr>
          <p:nvPr/>
        </p:nvPicPr>
        <p:blipFill>
          <a:blip r:embed="rId3"/>
          <a:stretch>
            <a:fillRect/>
          </a:stretch>
        </p:blipFill>
        <p:spPr>
          <a:xfrm>
            <a:off x="0" y="2204864"/>
            <a:ext cx="9144000" cy="3440228"/>
          </a:xfrm>
          <a:prstGeom prst="rect">
            <a:avLst/>
          </a:prstGeom>
        </p:spPr>
      </p:pic>
    </p:spTree>
    <p:extLst>
      <p:ext uri="{BB962C8B-B14F-4D97-AF65-F5344CB8AC3E}">
        <p14:creationId xmlns:p14="http://schemas.microsoft.com/office/powerpoint/2010/main" val="2025770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60FFB99-F78D-4F7C-9BB9-6D1D981E071E}"/>
              </a:ext>
            </a:extLst>
          </p:cNvPr>
          <p:cNvSpPr txBox="1"/>
          <p:nvPr/>
        </p:nvSpPr>
        <p:spPr>
          <a:xfrm>
            <a:off x="1979712" y="1052736"/>
            <a:ext cx="5436096"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cs typeface="+mj-cs"/>
              </a:rPr>
              <a:t>IoT Studio</a:t>
            </a:r>
            <a:r>
              <a:rPr lang="zh-CN" altLang="en-US" sz="3600" b="1" dirty="0">
                <a:solidFill>
                  <a:srgbClr val="660066"/>
                </a:solidFill>
                <a:ea typeface="隶书" panose="02010509060101010101" pitchFamily="1" charset="-122"/>
                <a:cs typeface="+mj-cs"/>
              </a:rPr>
              <a:t>服务开发案例</a:t>
            </a:r>
          </a:p>
        </p:txBody>
      </p:sp>
      <p:sp>
        <p:nvSpPr>
          <p:cNvPr id="3" name="文本框 2">
            <a:extLst>
              <a:ext uri="{FF2B5EF4-FFF2-40B4-BE49-F238E27FC236}">
                <a16:creationId xmlns:a16="http://schemas.microsoft.com/office/drawing/2014/main" id="{ED469FA7-6B8E-4918-8E32-F0B9FA9F388E}"/>
              </a:ext>
            </a:extLst>
          </p:cNvPr>
          <p:cNvSpPr txBox="1"/>
          <p:nvPr/>
        </p:nvSpPr>
        <p:spPr>
          <a:xfrm>
            <a:off x="683568" y="1988840"/>
            <a:ext cx="7632848" cy="523220"/>
          </a:xfrm>
          <a:prstGeom prst="rect">
            <a:avLst/>
          </a:prstGeom>
          <a:noFill/>
        </p:spPr>
        <p:txBody>
          <a:bodyPr wrap="square">
            <a:spAutoFit/>
          </a:bodyPr>
          <a:lstStyle/>
          <a:p>
            <a:pPr marL="285750" indent="-285750">
              <a:buFont typeface="Wingdings" panose="05000000000000000000" pitchFamily="2" charset="2"/>
              <a:buChar char="u"/>
            </a:pPr>
            <a:r>
              <a:rPr lang="zh-CN" altLang="en-US" sz="2800" dirty="0"/>
              <a:t>智能家居联动</a:t>
            </a:r>
            <a:endParaRPr lang="en-US" altLang="zh-CN" sz="2800" dirty="0"/>
          </a:p>
        </p:txBody>
      </p:sp>
      <p:pic>
        <p:nvPicPr>
          <p:cNvPr id="4" name="图片 3">
            <a:extLst>
              <a:ext uri="{FF2B5EF4-FFF2-40B4-BE49-F238E27FC236}">
                <a16:creationId xmlns:a16="http://schemas.microsoft.com/office/drawing/2014/main" id="{8F44754F-436E-49AA-9FA9-760A810EBEC8}"/>
              </a:ext>
            </a:extLst>
          </p:cNvPr>
          <p:cNvPicPr>
            <a:picLocks noChangeAspect="1"/>
          </p:cNvPicPr>
          <p:nvPr/>
        </p:nvPicPr>
        <p:blipFill>
          <a:blip r:embed="rId3"/>
          <a:stretch>
            <a:fillRect/>
          </a:stretch>
        </p:blipFill>
        <p:spPr>
          <a:xfrm>
            <a:off x="0" y="3186895"/>
            <a:ext cx="3667367" cy="2376264"/>
          </a:xfrm>
          <a:prstGeom prst="rect">
            <a:avLst/>
          </a:prstGeom>
        </p:spPr>
      </p:pic>
      <p:pic>
        <p:nvPicPr>
          <p:cNvPr id="5" name="图片 4">
            <a:extLst>
              <a:ext uri="{FF2B5EF4-FFF2-40B4-BE49-F238E27FC236}">
                <a16:creationId xmlns:a16="http://schemas.microsoft.com/office/drawing/2014/main" id="{1BE65890-C95F-4DC7-AB92-5DD910431F71}"/>
              </a:ext>
            </a:extLst>
          </p:cNvPr>
          <p:cNvPicPr>
            <a:picLocks noChangeAspect="1"/>
          </p:cNvPicPr>
          <p:nvPr/>
        </p:nvPicPr>
        <p:blipFill>
          <a:blip r:embed="rId4"/>
          <a:stretch>
            <a:fillRect/>
          </a:stretch>
        </p:blipFill>
        <p:spPr>
          <a:xfrm>
            <a:off x="3667367" y="2840493"/>
            <a:ext cx="5364088" cy="2762652"/>
          </a:xfrm>
          <a:prstGeom prst="rect">
            <a:avLst/>
          </a:prstGeom>
        </p:spPr>
      </p:pic>
      <p:sp>
        <p:nvSpPr>
          <p:cNvPr id="6" name="文本框 5">
            <a:extLst>
              <a:ext uri="{FF2B5EF4-FFF2-40B4-BE49-F238E27FC236}">
                <a16:creationId xmlns:a16="http://schemas.microsoft.com/office/drawing/2014/main" id="{AC9C37E8-BE97-45F4-8A7D-820A72EA53D7}"/>
              </a:ext>
            </a:extLst>
          </p:cNvPr>
          <p:cNvSpPr txBox="1"/>
          <p:nvPr/>
        </p:nvSpPr>
        <p:spPr>
          <a:xfrm>
            <a:off x="629308" y="5976384"/>
            <a:ext cx="8136904" cy="523220"/>
          </a:xfrm>
          <a:prstGeom prst="rect">
            <a:avLst/>
          </a:prstGeom>
          <a:noFill/>
        </p:spPr>
        <p:txBody>
          <a:bodyPr wrap="square">
            <a:spAutoFit/>
          </a:bodyPr>
          <a:lstStyle/>
          <a:p>
            <a:r>
              <a:rPr lang="zh-CN" altLang="en-US" sz="2800" dirty="0"/>
              <a:t>通过拖拽配置快速生成智能家居联动服务。</a:t>
            </a:r>
          </a:p>
        </p:txBody>
      </p:sp>
    </p:spTree>
    <p:extLst>
      <p:ext uri="{BB962C8B-B14F-4D97-AF65-F5344CB8AC3E}">
        <p14:creationId xmlns:p14="http://schemas.microsoft.com/office/powerpoint/2010/main" val="786272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152C542-62DF-4AE3-9888-E0810F6D1487}"/>
              </a:ext>
            </a:extLst>
          </p:cNvPr>
          <p:cNvSpPr txBox="1"/>
          <p:nvPr/>
        </p:nvSpPr>
        <p:spPr>
          <a:xfrm>
            <a:off x="1979712" y="1052736"/>
            <a:ext cx="5436096"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cs typeface="+mj-cs"/>
              </a:rPr>
              <a:t>IoT Studio</a:t>
            </a:r>
            <a:r>
              <a:rPr lang="zh-CN" altLang="en-US" sz="3600" b="1" dirty="0">
                <a:solidFill>
                  <a:srgbClr val="660066"/>
                </a:solidFill>
                <a:ea typeface="隶书" panose="02010509060101010101" pitchFamily="1" charset="-122"/>
                <a:cs typeface="+mj-cs"/>
              </a:rPr>
              <a:t>服务开发案例</a:t>
            </a:r>
          </a:p>
        </p:txBody>
      </p:sp>
      <p:pic>
        <p:nvPicPr>
          <p:cNvPr id="4" name="图片 3">
            <a:extLst>
              <a:ext uri="{FF2B5EF4-FFF2-40B4-BE49-F238E27FC236}">
                <a16:creationId xmlns:a16="http://schemas.microsoft.com/office/drawing/2014/main" id="{4CA71F12-ED18-4F6C-8657-194629ECD457}"/>
              </a:ext>
            </a:extLst>
          </p:cNvPr>
          <p:cNvPicPr>
            <a:picLocks noChangeAspect="1"/>
          </p:cNvPicPr>
          <p:nvPr/>
        </p:nvPicPr>
        <p:blipFill>
          <a:blip r:embed="rId3"/>
          <a:stretch>
            <a:fillRect/>
          </a:stretch>
        </p:blipFill>
        <p:spPr>
          <a:xfrm>
            <a:off x="100012" y="2780928"/>
            <a:ext cx="8943975" cy="2800350"/>
          </a:xfrm>
          <a:prstGeom prst="rect">
            <a:avLst/>
          </a:prstGeom>
        </p:spPr>
      </p:pic>
      <p:sp>
        <p:nvSpPr>
          <p:cNvPr id="6" name="文本框 5">
            <a:extLst>
              <a:ext uri="{FF2B5EF4-FFF2-40B4-BE49-F238E27FC236}">
                <a16:creationId xmlns:a16="http://schemas.microsoft.com/office/drawing/2014/main" id="{44343FE2-464A-44BE-A870-988A4411CD08}"/>
              </a:ext>
            </a:extLst>
          </p:cNvPr>
          <p:cNvSpPr txBox="1"/>
          <p:nvPr/>
        </p:nvSpPr>
        <p:spPr>
          <a:xfrm>
            <a:off x="323528" y="1906379"/>
            <a:ext cx="8136904" cy="523220"/>
          </a:xfrm>
          <a:prstGeom prst="rect">
            <a:avLst/>
          </a:prstGeom>
          <a:noFill/>
        </p:spPr>
        <p:txBody>
          <a:bodyPr wrap="square">
            <a:spAutoFit/>
          </a:bodyPr>
          <a:lstStyle/>
          <a:p>
            <a:r>
              <a:rPr lang="zh-CN" altLang="en-US" sz="2800" dirty="0"/>
              <a:t>根据天气预报中的湿度信息，决定加湿器是否开启。</a:t>
            </a:r>
          </a:p>
        </p:txBody>
      </p:sp>
      <p:sp>
        <p:nvSpPr>
          <p:cNvPr id="7" name="文本框 6">
            <a:extLst>
              <a:ext uri="{FF2B5EF4-FFF2-40B4-BE49-F238E27FC236}">
                <a16:creationId xmlns:a16="http://schemas.microsoft.com/office/drawing/2014/main" id="{66FE8DF4-2B07-4C08-AB3E-FD7C05DD5E59}"/>
              </a:ext>
            </a:extLst>
          </p:cNvPr>
          <p:cNvSpPr txBox="1"/>
          <p:nvPr/>
        </p:nvSpPr>
        <p:spPr>
          <a:xfrm>
            <a:off x="629308" y="5976384"/>
            <a:ext cx="8136904" cy="523220"/>
          </a:xfrm>
          <a:prstGeom prst="rect">
            <a:avLst/>
          </a:prstGeom>
          <a:noFill/>
        </p:spPr>
        <p:txBody>
          <a:bodyPr wrap="square">
            <a:spAutoFit/>
          </a:bodyPr>
          <a:lstStyle/>
          <a:p>
            <a:r>
              <a:rPr lang="zh-CN" altLang="en-US" sz="2800" dirty="0"/>
              <a:t>可获取网络天气查询服务。</a:t>
            </a:r>
          </a:p>
        </p:txBody>
      </p:sp>
    </p:spTree>
    <p:extLst>
      <p:ext uri="{BB962C8B-B14F-4D97-AF65-F5344CB8AC3E}">
        <p14:creationId xmlns:p14="http://schemas.microsoft.com/office/powerpoint/2010/main" val="208957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72A752-DFBB-487D-AB12-00EA074A775E}"/>
              </a:ext>
            </a:extLst>
          </p:cNvPr>
          <p:cNvSpPr/>
          <p:nvPr/>
        </p:nvSpPr>
        <p:spPr>
          <a:xfrm>
            <a:off x="1907704" y="2636912"/>
            <a:ext cx="6660740"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7.2 </a:t>
            </a:r>
            <a:r>
              <a:rPr lang="zh-CN" altLang="en-US" sz="3600" b="1" dirty="0">
                <a:solidFill>
                  <a:srgbClr val="660066"/>
                </a:solidFill>
                <a:ea typeface="隶书" panose="02010509060101010101" pitchFamily="1" charset="-122"/>
                <a:cs typeface="+mj-cs"/>
              </a:rPr>
              <a:t>服务端搭建工作台一览</a:t>
            </a:r>
          </a:p>
        </p:txBody>
      </p:sp>
    </p:spTree>
    <p:extLst>
      <p:ext uri="{BB962C8B-B14F-4D97-AF65-F5344CB8AC3E}">
        <p14:creationId xmlns:p14="http://schemas.microsoft.com/office/powerpoint/2010/main" val="4115295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EF8C722-7970-426A-8035-F29B52417753}"/>
              </a:ext>
            </a:extLst>
          </p:cNvPr>
          <p:cNvPicPr>
            <a:picLocks noChangeAspect="1"/>
          </p:cNvPicPr>
          <p:nvPr/>
        </p:nvPicPr>
        <p:blipFill>
          <a:blip r:embed="rId3"/>
          <a:stretch>
            <a:fillRect/>
          </a:stretch>
        </p:blipFill>
        <p:spPr>
          <a:xfrm>
            <a:off x="0" y="907090"/>
            <a:ext cx="9144000" cy="5043819"/>
          </a:xfrm>
          <a:prstGeom prst="rect">
            <a:avLst/>
          </a:prstGeom>
        </p:spPr>
      </p:pic>
    </p:spTree>
    <p:extLst>
      <p:ext uri="{BB962C8B-B14F-4D97-AF65-F5344CB8AC3E}">
        <p14:creationId xmlns:p14="http://schemas.microsoft.com/office/powerpoint/2010/main" val="1497527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C0F887-25A9-4FB6-A390-EDC5CC9137BC}"/>
              </a:ext>
            </a:extLst>
          </p:cNvPr>
          <p:cNvPicPr>
            <a:picLocks noChangeAspect="1"/>
          </p:cNvPicPr>
          <p:nvPr/>
        </p:nvPicPr>
        <p:blipFill>
          <a:blip r:embed="rId2"/>
          <a:stretch>
            <a:fillRect/>
          </a:stretch>
        </p:blipFill>
        <p:spPr>
          <a:xfrm>
            <a:off x="417907" y="1313517"/>
            <a:ext cx="8308185" cy="4230966"/>
          </a:xfrm>
          <a:prstGeom prst="rect">
            <a:avLst/>
          </a:prstGeom>
        </p:spPr>
      </p:pic>
    </p:spTree>
    <p:extLst>
      <p:ext uri="{BB962C8B-B14F-4D97-AF65-F5344CB8AC3E}">
        <p14:creationId xmlns:p14="http://schemas.microsoft.com/office/powerpoint/2010/main" val="409458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00554EE-DBC9-B387-C4C1-61F8A0037528}"/>
              </a:ext>
            </a:extLst>
          </p:cNvPr>
          <p:cNvPicPr>
            <a:picLocks noChangeAspect="1"/>
          </p:cNvPicPr>
          <p:nvPr/>
        </p:nvPicPr>
        <p:blipFill>
          <a:blip r:embed="rId3"/>
          <a:stretch>
            <a:fillRect/>
          </a:stretch>
        </p:blipFill>
        <p:spPr>
          <a:xfrm>
            <a:off x="285750" y="933430"/>
            <a:ext cx="8572500" cy="5915025"/>
          </a:xfrm>
          <a:prstGeom prst="rect">
            <a:avLst/>
          </a:prstGeom>
        </p:spPr>
      </p:pic>
    </p:spTree>
    <p:extLst>
      <p:ext uri="{BB962C8B-B14F-4D97-AF65-F5344CB8AC3E}">
        <p14:creationId xmlns:p14="http://schemas.microsoft.com/office/powerpoint/2010/main" val="287981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361870-89DB-48CD-B94E-A74745F539F0}"/>
              </a:ext>
            </a:extLst>
          </p:cNvPr>
          <p:cNvPicPr>
            <a:picLocks noChangeAspect="1"/>
          </p:cNvPicPr>
          <p:nvPr/>
        </p:nvPicPr>
        <p:blipFill>
          <a:blip r:embed="rId2"/>
          <a:stretch>
            <a:fillRect/>
          </a:stretch>
        </p:blipFill>
        <p:spPr>
          <a:xfrm>
            <a:off x="53752" y="1107871"/>
            <a:ext cx="9036496" cy="4642257"/>
          </a:xfrm>
          <a:prstGeom prst="rect">
            <a:avLst/>
          </a:prstGeom>
        </p:spPr>
      </p:pic>
    </p:spTree>
    <p:extLst>
      <p:ext uri="{BB962C8B-B14F-4D97-AF65-F5344CB8AC3E}">
        <p14:creationId xmlns:p14="http://schemas.microsoft.com/office/powerpoint/2010/main" val="1577098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35DF0F8-6A2A-464B-8A67-31933B927AC3}"/>
              </a:ext>
            </a:extLst>
          </p:cNvPr>
          <p:cNvPicPr>
            <a:picLocks noChangeAspect="1"/>
          </p:cNvPicPr>
          <p:nvPr/>
        </p:nvPicPr>
        <p:blipFill>
          <a:blip r:embed="rId3"/>
          <a:stretch>
            <a:fillRect/>
          </a:stretch>
        </p:blipFill>
        <p:spPr>
          <a:xfrm>
            <a:off x="0" y="1512864"/>
            <a:ext cx="9144000" cy="3832271"/>
          </a:xfrm>
          <a:prstGeom prst="rect">
            <a:avLst/>
          </a:prstGeom>
        </p:spPr>
      </p:pic>
    </p:spTree>
    <p:extLst>
      <p:ext uri="{BB962C8B-B14F-4D97-AF65-F5344CB8AC3E}">
        <p14:creationId xmlns:p14="http://schemas.microsoft.com/office/powerpoint/2010/main" val="150420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1907704" y="2636912"/>
            <a:ext cx="6660740"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7.1 IoT Studio</a:t>
            </a:r>
            <a:r>
              <a:rPr lang="zh-CN" altLang="en-US" sz="3600" b="1" dirty="0">
                <a:solidFill>
                  <a:srgbClr val="660066"/>
                </a:solidFill>
                <a:ea typeface="隶书" panose="02010509060101010101" pitchFamily="1" charset="-122"/>
                <a:cs typeface="+mj-cs"/>
              </a:rPr>
              <a:t>简介</a:t>
            </a:r>
          </a:p>
        </p:txBody>
      </p:sp>
    </p:spTree>
    <p:extLst>
      <p:ext uri="{BB962C8B-B14F-4D97-AF65-F5344CB8AC3E}">
        <p14:creationId xmlns:p14="http://schemas.microsoft.com/office/powerpoint/2010/main" val="824763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EC15764-7005-4DC5-9035-AA0BF3C89E63}"/>
              </a:ext>
            </a:extLst>
          </p:cNvPr>
          <p:cNvPicPr>
            <a:picLocks noChangeAspect="1"/>
          </p:cNvPicPr>
          <p:nvPr/>
        </p:nvPicPr>
        <p:blipFill>
          <a:blip r:embed="rId3"/>
          <a:stretch>
            <a:fillRect/>
          </a:stretch>
        </p:blipFill>
        <p:spPr>
          <a:xfrm>
            <a:off x="0" y="836247"/>
            <a:ext cx="9144000" cy="5185505"/>
          </a:xfrm>
          <a:prstGeom prst="rect">
            <a:avLst/>
          </a:prstGeom>
        </p:spPr>
      </p:pic>
    </p:spTree>
    <p:extLst>
      <p:ext uri="{BB962C8B-B14F-4D97-AF65-F5344CB8AC3E}">
        <p14:creationId xmlns:p14="http://schemas.microsoft.com/office/powerpoint/2010/main" val="1526678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8F7CF19-A810-4A96-9D84-4BE9AD875CB8}"/>
              </a:ext>
            </a:extLst>
          </p:cNvPr>
          <p:cNvPicPr>
            <a:picLocks noChangeAspect="1"/>
          </p:cNvPicPr>
          <p:nvPr/>
        </p:nvPicPr>
        <p:blipFill>
          <a:blip r:embed="rId3"/>
          <a:stretch>
            <a:fillRect/>
          </a:stretch>
        </p:blipFill>
        <p:spPr>
          <a:xfrm>
            <a:off x="0" y="1250156"/>
            <a:ext cx="9144000" cy="4357688"/>
          </a:xfrm>
          <a:prstGeom prst="rect">
            <a:avLst/>
          </a:prstGeom>
        </p:spPr>
      </p:pic>
    </p:spTree>
    <p:extLst>
      <p:ext uri="{BB962C8B-B14F-4D97-AF65-F5344CB8AC3E}">
        <p14:creationId xmlns:p14="http://schemas.microsoft.com/office/powerpoint/2010/main" val="316740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6D13B2-CFA3-485B-B722-BCB7384D1455}"/>
              </a:ext>
            </a:extLst>
          </p:cNvPr>
          <p:cNvPicPr>
            <a:picLocks noChangeAspect="1"/>
          </p:cNvPicPr>
          <p:nvPr/>
        </p:nvPicPr>
        <p:blipFill>
          <a:blip r:embed="rId2"/>
          <a:stretch>
            <a:fillRect/>
          </a:stretch>
        </p:blipFill>
        <p:spPr>
          <a:xfrm>
            <a:off x="0" y="813830"/>
            <a:ext cx="9144000" cy="5230339"/>
          </a:xfrm>
          <a:prstGeom prst="rect">
            <a:avLst/>
          </a:prstGeom>
        </p:spPr>
      </p:pic>
    </p:spTree>
    <p:extLst>
      <p:ext uri="{BB962C8B-B14F-4D97-AF65-F5344CB8AC3E}">
        <p14:creationId xmlns:p14="http://schemas.microsoft.com/office/powerpoint/2010/main" val="4257868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2FBEA0-F30D-4B79-8D23-6A5D777449B4}"/>
              </a:ext>
            </a:extLst>
          </p:cNvPr>
          <p:cNvPicPr>
            <a:picLocks noChangeAspect="1"/>
          </p:cNvPicPr>
          <p:nvPr/>
        </p:nvPicPr>
        <p:blipFill>
          <a:blip r:embed="rId3"/>
          <a:stretch>
            <a:fillRect/>
          </a:stretch>
        </p:blipFill>
        <p:spPr>
          <a:xfrm>
            <a:off x="2177479" y="1988840"/>
            <a:ext cx="6683319" cy="1737511"/>
          </a:xfrm>
          <a:prstGeom prst="rect">
            <a:avLst/>
          </a:prstGeom>
        </p:spPr>
      </p:pic>
      <p:pic>
        <p:nvPicPr>
          <p:cNvPr id="7" name="图片 6">
            <a:extLst>
              <a:ext uri="{FF2B5EF4-FFF2-40B4-BE49-F238E27FC236}">
                <a16:creationId xmlns:a16="http://schemas.microsoft.com/office/drawing/2014/main" id="{727FB9E2-FBD6-4FD7-A256-009DD48F2D65}"/>
              </a:ext>
            </a:extLst>
          </p:cNvPr>
          <p:cNvPicPr>
            <a:picLocks noChangeAspect="1"/>
          </p:cNvPicPr>
          <p:nvPr/>
        </p:nvPicPr>
        <p:blipFill>
          <a:blip r:embed="rId4"/>
          <a:stretch>
            <a:fillRect/>
          </a:stretch>
        </p:blipFill>
        <p:spPr>
          <a:xfrm>
            <a:off x="75505" y="189751"/>
            <a:ext cx="2118544" cy="6698560"/>
          </a:xfrm>
          <a:prstGeom prst="rect">
            <a:avLst/>
          </a:prstGeom>
        </p:spPr>
      </p:pic>
    </p:spTree>
    <p:extLst>
      <p:ext uri="{BB962C8B-B14F-4D97-AF65-F5344CB8AC3E}">
        <p14:creationId xmlns:p14="http://schemas.microsoft.com/office/powerpoint/2010/main" val="2337046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C33A12-BD34-4E3C-B02E-ECE4F9084866}"/>
              </a:ext>
            </a:extLst>
          </p:cNvPr>
          <p:cNvPicPr>
            <a:picLocks noChangeAspect="1"/>
          </p:cNvPicPr>
          <p:nvPr/>
        </p:nvPicPr>
        <p:blipFill>
          <a:blip r:embed="rId3"/>
          <a:stretch>
            <a:fillRect/>
          </a:stretch>
        </p:blipFill>
        <p:spPr>
          <a:xfrm>
            <a:off x="3443746" y="1586382"/>
            <a:ext cx="5700254" cy="3330229"/>
          </a:xfrm>
          <a:prstGeom prst="rect">
            <a:avLst/>
          </a:prstGeom>
        </p:spPr>
      </p:pic>
      <p:pic>
        <p:nvPicPr>
          <p:cNvPr id="3" name="图片 2">
            <a:extLst>
              <a:ext uri="{FF2B5EF4-FFF2-40B4-BE49-F238E27FC236}">
                <a16:creationId xmlns:a16="http://schemas.microsoft.com/office/drawing/2014/main" id="{5699A5E7-31E3-4381-8602-46DEDCF74F6D}"/>
              </a:ext>
            </a:extLst>
          </p:cNvPr>
          <p:cNvPicPr>
            <a:picLocks noChangeAspect="1"/>
          </p:cNvPicPr>
          <p:nvPr/>
        </p:nvPicPr>
        <p:blipFill>
          <a:blip r:embed="rId4"/>
          <a:stretch>
            <a:fillRect/>
          </a:stretch>
        </p:blipFill>
        <p:spPr>
          <a:xfrm>
            <a:off x="-35024" y="1398151"/>
            <a:ext cx="3395766" cy="3706689"/>
          </a:xfrm>
          <a:prstGeom prst="rect">
            <a:avLst/>
          </a:prstGeom>
        </p:spPr>
      </p:pic>
    </p:spTree>
    <p:extLst>
      <p:ext uri="{BB962C8B-B14F-4D97-AF65-F5344CB8AC3E}">
        <p14:creationId xmlns:p14="http://schemas.microsoft.com/office/powerpoint/2010/main" val="3846148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8F6C854-96C5-40D2-AFB7-D342C36D4502}"/>
              </a:ext>
            </a:extLst>
          </p:cNvPr>
          <p:cNvPicPr>
            <a:picLocks noChangeAspect="1"/>
          </p:cNvPicPr>
          <p:nvPr/>
        </p:nvPicPr>
        <p:blipFill>
          <a:blip r:embed="rId3"/>
          <a:stretch>
            <a:fillRect/>
          </a:stretch>
        </p:blipFill>
        <p:spPr>
          <a:xfrm>
            <a:off x="1403648" y="920608"/>
            <a:ext cx="6848669" cy="5917848"/>
          </a:xfrm>
          <a:prstGeom prst="rect">
            <a:avLst/>
          </a:prstGeom>
        </p:spPr>
      </p:pic>
    </p:spTree>
    <p:extLst>
      <p:ext uri="{BB962C8B-B14F-4D97-AF65-F5344CB8AC3E}">
        <p14:creationId xmlns:p14="http://schemas.microsoft.com/office/powerpoint/2010/main" val="2660985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FB083C-8A6C-41C8-9E42-4EF718692436}"/>
              </a:ext>
            </a:extLst>
          </p:cNvPr>
          <p:cNvPicPr>
            <a:picLocks noChangeAspect="1"/>
          </p:cNvPicPr>
          <p:nvPr/>
        </p:nvPicPr>
        <p:blipFill>
          <a:blip r:embed="rId3"/>
          <a:stretch>
            <a:fillRect/>
          </a:stretch>
        </p:blipFill>
        <p:spPr>
          <a:xfrm>
            <a:off x="0" y="1790198"/>
            <a:ext cx="9144000" cy="3277604"/>
          </a:xfrm>
          <a:prstGeom prst="rect">
            <a:avLst/>
          </a:prstGeom>
        </p:spPr>
      </p:pic>
    </p:spTree>
    <p:extLst>
      <p:ext uri="{BB962C8B-B14F-4D97-AF65-F5344CB8AC3E}">
        <p14:creationId xmlns:p14="http://schemas.microsoft.com/office/powerpoint/2010/main" val="332720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036B2D7-85B9-4671-9F91-9B752BA0CBCA}"/>
              </a:ext>
            </a:extLst>
          </p:cNvPr>
          <p:cNvPicPr>
            <a:picLocks noChangeAspect="1"/>
          </p:cNvPicPr>
          <p:nvPr/>
        </p:nvPicPr>
        <p:blipFill>
          <a:blip r:embed="rId3"/>
          <a:stretch>
            <a:fillRect/>
          </a:stretch>
        </p:blipFill>
        <p:spPr>
          <a:xfrm>
            <a:off x="0" y="1211762"/>
            <a:ext cx="9144000" cy="4434475"/>
          </a:xfrm>
          <a:prstGeom prst="rect">
            <a:avLst/>
          </a:prstGeom>
        </p:spPr>
      </p:pic>
    </p:spTree>
    <p:extLst>
      <p:ext uri="{BB962C8B-B14F-4D97-AF65-F5344CB8AC3E}">
        <p14:creationId xmlns:p14="http://schemas.microsoft.com/office/powerpoint/2010/main" val="1619944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F9D57F-9A18-477B-B1BC-5DA4F6F1E01E}"/>
              </a:ext>
            </a:extLst>
          </p:cNvPr>
          <p:cNvPicPr>
            <a:picLocks noChangeAspect="1"/>
          </p:cNvPicPr>
          <p:nvPr/>
        </p:nvPicPr>
        <p:blipFill>
          <a:blip r:embed="rId3"/>
          <a:stretch>
            <a:fillRect/>
          </a:stretch>
        </p:blipFill>
        <p:spPr>
          <a:xfrm>
            <a:off x="0" y="1419649"/>
            <a:ext cx="9144000" cy="4018701"/>
          </a:xfrm>
          <a:prstGeom prst="rect">
            <a:avLst/>
          </a:prstGeom>
        </p:spPr>
      </p:pic>
    </p:spTree>
    <p:extLst>
      <p:ext uri="{BB962C8B-B14F-4D97-AF65-F5344CB8AC3E}">
        <p14:creationId xmlns:p14="http://schemas.microsoft.com/office/powerpoint/2010/main" val="558507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D0DF12-B410-4340-9A0E-9F92A911E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 y="908720"/>
            <a:ext cx="9144000" cy="3284317"/>
          </a:xfrm>
          <a:prstGeom prst="rect">
            <a:avLst/>
          </a:prstGeom>
        </p:spPr>
      </p:pic>
      <p:pic>
        <p:nvPicPr>
          <p:cNvPr id="6" name="图片 5">
            <a:extLst>
              <a:ext uri="{FF2B5EF4-FFF2-40B4-BE49-F238E27FC236}">
                <a16:creationId xmlns:a16="http://schemas.microsoft.com/office/drawing/2014/main" id="{EE587DDF-D6D9-48C9-8615-C711BB20BB81}"/>
              </a:ext>
            </a:extLst>
          </p:cNvPr>
          <p:cNvPicPr>
            <a:picLocks noChangeAspect="1"/>
          </p:cNvPicPr>
          <p:nvPr/>
        </p:nvPicPr>
        <p:blipFill>
          <a:blip r:embed="rId4"/>
          <a:stretch>
            <a:fillRect/>
          </a:stretch>
        </p:blipFill>
        <p:spPr>
          <a:xfrm>
            <a:off x="2051720" y="2564904"/>
            <a:ext cx="4751290" cy="4149080"/>
          </a:xfrm>
          <a:prstGeom prst="rect">
            <a:avLst/>
          </a:prstGeom>
        </p:spPr>
      </p:pic>
    </p:spTree>
    <p:extLst>
      <p:ext uri="{BB962C8B-B14F-4D97-AF65-F5344CB8AC3E}">
        <p14:creationId xmlns:p14="http://schemas.microsoft.com/office/powerpoint/2010/main" val="2425879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4A5C115-DFAF-41AD-8AFC-971DA26C4D10}"/>
              </a:ext>
            </a:extLst>
          </p:cNvPr>
          <p:cNvSpPr txBox="1"/>
          <p:nvPr/>
        </p:nvSpPr>
        <p:spPr>
          <a:xfrm>
            <a:off x="539552" y="1268760"/>
            <a:ext cx="8064896" cy="2492990"/>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前情回顾</a:t>
            </a:r>
            <a:endParaRPr lang="en-US" altLang="zh-CN" sz="3600" b="1" dirty="0">
              <a:solidFill>
                <a:srgbClr val="660066"/>
              </a:solidFill>
              <a:ea typeface="隶书" panose="02010509060101010101" pitchFamily="1" charset="-122"/>
              <a:cs typeface="+mj-cs"/>
            </a:endParaRPr>
          </a:p>
          <a:p>
            <a:pPr algn="ctr"/>
            <a:endParaRPr lang="zh-CN" altLang="en-US" sz="3600" b="1" dirty="0">
              <a:solidFill>
                <a:srgbClr val="660066"/>
              </a:solidFill>
              <a:ea typeface="隶书" panose="02010509060101010101" pitchFamily="1" charset="-122"/>
              <a:cs typeface="+mj-cs"/>
            </a:endParaRPr>
          </a:p>
          <a:p>
            <a:pPr marL="285750" indent="-285750">
              <a:buFont typeface="Wingdings" panose="05000000000000000000" pitchFamily="2" charset="2"/>
              <a:buChar char="u"/>
            </a:pPr>
            <a:r>
              <a:rPr lang="zh-CN" altLang="en-US" sz="2800" dirty="0"/>
              <a:t>物联网的基础概念和发展轨迹</a:t>
            </a:r>
            <a:endParaRPr lang="en-US" altLang="zh-CN" sz="2800" dirty="0"/>
          </a:p>
          <a:p>
            <a:pPr marL="285750" indent="-285750">
              <a:buFont typeface="Wingdings" panose="05000000000000000000" pitchFamily="2" charset="2"/>
              <a:buChar char="u"/>
            </a:pPr>
            <a:r>
              <a:rPr lang="zh-CN" altLang="en-US" sz="2800" dirty="0"/>
              <a:t>常用的物联网通讯协议</a:t>
            </a:r>
            <a:endParaRPr lang="en-US" altLang="zh-CN" sz="2800" dirty="0"/>
          </a:p>
          <a:p>
            <a:pPr marL="285750" indent="-285750">
              <a:buFont typeface="Wingdings" panose="05000000000000000000" pitchFamily="2" charset="2"/>
              <a:buChar char="u"/>
            </a:pPr>
            <a:r>
              <a:rPr lang="zh-CN" altLang="en-US" sz="2800" dirty="0"/>
              <a:t>物联网平台和设备端的开发过程</a:t>
            </a:r>
          </a:p>
        </p:txBody>
      </p:sp>
      <p:pic>
        <p:nvPicPr>
          <p:cNvPr id="3" name="图片 2">
            <a:extLst>
              <a:ext uri="{FF2B5EF4-FFF2-40B4-BE49-F238E27FC236}">
                <a16:creationId xmlns:a16="http://schemas.microsoft.com/office/drawing/2014/main" id="{F0537DB0-0550-4EEB-B3DC-FDC2AEFEC6E1}"/>
              </a:ext>
            </a:extLst>
          </p:cNvPr>
          <p:cNvPicPr>
            <a:picLocks noChangeAspect="1"/>
          </p:cNvPicPr>
          <p:nvPr/>
        </p:nvPicPr>
        <p:blipFill>
          <a:blip r:embed="rId2"/>
          <a:stretch>
            <a:fillRect/>
          </a:stretch>
        </p:blipFill>
        <p:spPr>
          <a:xfrm>
            <a:off x="1187624" y="4149080"/>
            <a:ext cx="6186289" cy="1848535"/>
          </a:xfrm>
          <a:prstGeom prst="rect">
            <a:avLst/>
          </a:prstGeom>
        </p:spPr>
      </p:pic>
    </p:spTree>
    <p:extLst>
      <p:ext uri="{BB962C8B-B14F-4D97-AF65-F5344CB8AC3E}">
        <p14:creationId xmlns:p14="http://schemas.microsoft.com/office/powerpoint/2010/main" val="342272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6C8081-2CA8-42C7-BE40-7E18B162F82B}"/>
              </a:ext>
            </a:extLst>
          </p:cNvPr>
          <p:cNvPicPr>
            <a:picLocks noChangeAspect="1"/>
          </p:cNvPicPr>
          <p:nvPr/>
        </p:nvPicPr>
        <p:blipFill>
          <a:blip r:embed="rId3"/>
          <a:stretch>
            <a:fillRect/>
          </a:stretch>
        </p:blipFill>
        <p:spPr>
          <a:xfrm>
            <a:off x="1367512" y="1649576"/>
            <a:ext cx="6408975" cy="3558848"/>
          </a:xfrm>
          <a:prstGeom prst="rect">
            <a:avLst/>
          </a:prstGeom>
        </p:spPr>
      </p:pic>
    </p:spTree>
    <p:extLst>
      <p:ext uri="{BB962C8B-B14F-4D97-AF65-F5344CB8AC3E}">
        <p14:creationId xmlns:p14="http://schemas.microsoft.com/office/powerpoint/2010/main" val="4175691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2F9C24C-607D-4DE8-92D9-C66A4BA7F574}"/>
              </a:ext>
            </a:extLst>
          </p:cNvPr>
          <p:cNvPicPr>
            <a:picLocks noChangeAspect="1"/>
          </p:cNvPicPr>
          <p:nvPr/>
        </p:nvPicPr>
        <p:blipFill>
          <a:blip r:embed="rId3"/>
          <a:stretch>
            <a:fillRect/>
          </a:stretch>
        </p:blipFill>
        <p:spPr>
          <a:xfrm>
            <a:off x="14690" y="260648"/>
            <a:ext cx="9144000" cy="2896794"/>
          </a:xfrm>
          <a:prstGeom prst="rect">
            <a:avLst/>
          </a:prstGeom>
        </p:spPr>
      </p:pic>
      <p:pic>
        <p:nvPicPr>
          <p:cNvPr id="5" name="图片 4">
            <a:extLst>
              <a:ext uri="{FF2B5EF4-FFF2-40B4-BE49-F238E27FC236}">
                <a16:creationId xmlns:a16="http://schemas.microsoft.com/office/drawing/2014/main" id="{A3B22A00-EEF7-4895-8AA0-9EB3C9AC0512}"/>
              </a:ext>
            </a:extLst>
          </p:cNvPr>
          <p:cNvPicPr>
            <a:picLocks noChangeAspect="1"/>
          </p:cNvPicPr>
          <p:nvPr/>
        </p:nvPicPr>
        <p:blipFill>
          <a:blip r:embed="rId4"/>
          <a:stretch>
            <a:fillRect/>
          </a:stretch>
        </p:blipFill>
        <p:spPr>
          <a:xfrm>
            <a:off x="446738" y="3245589"/>
            <a:ext cx="8279904" cy="3616934"/>
          </a:xfrm>
          <a:prstGeom prst="rect">
            <a:avLst/>
          </a:prstGeom>
        </p:spPr>
      </p:pic>
    </p:spTree>
    <p:extLst>
      <p:ext uri="{BB962C8B-B14F-4D97-AF65-F5344CB8AC3E}">
        <p14:creationId xmlns:p14="http://schemas.microsoft.com/office/powerpoint/2010/main" val="695734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78C765-B03A-4BF9-8F27-449349FD582E}"/>
              </a:ext>
            </a:extLst>
          </p:cNvPr>
          <p:cNvPicPr>
            <a:picLocks noChangeAspect="1"/>
          </p:cNvPicPr>
          <p:nvPr/>
        </p:nvPicPr>
        <p:blipFill>
          <a:blip r:embed="rId3"/>
          <a:stretch>
            <a:fillRect/>
          </a:stretch>
        </p:blipFill>
        <p:spPr>
          <a:xfrm>
            <a:off x="0" y="1700809"/>
            <a:ext cx="9079805" cy="4032448"/>
          </a:xfrm>
          <a:prstGeom prst="rect">
            <a:avLst/>
          </a:prstGeom>
        </p:spPr>
      </p:pic>
    </p:spTree>
    <p:extLst>
      <p:ext uri="{BB962C8B-B14F-4D97-AF65-F5344CB8AC3E}">
        <p14:creationId xmlns:p14="http://schemas.microsoft.com/office/powerpoint/2010/main" val="308445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8A498D-F5A1-4D03-941B-86907FA6AEBB}"/>
              </a:ext>
            </a:extLst>
          </p:cNvPr>
          <p:cNvPicPr>
            <a:picLocks noChangeAspect="1"/>
          </p:cNvPicPr>
          <p:nvPr/>
        </p:nvPicPr>
        <p:blipFill>
          <a:blip r:embed="rId3"/>
          <a:stretch>
            <a:fillRect/>
          </a:stretch>
        </p:blipFill>
        <p:spPr>
          <a:xfrm>
            <a:off x="1748545" y="836712"/>
            <a:ext cx="5646909" cy="5425910"/>
          </a:xfrm>
          <a:prstGeom prst="rect">
            <a:avLst/>
          </a:prstGeom>
        </p:spPr>
      </p:pic>
    </p:spTree>
    <p:extLst>
      <p:ext uri="{BB962C8B-B14F-4D97-AF65-F5344CB8AC3E}">
        <p14:creationId xmlns:p14="http://schemas.microsoft.com/office/powerpoint/2010/main" val="2169736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539D48-4172-49CB-A4E7-267E10E11828}"/>
              </a:ext>
            </a:extLst>
          </p:cNvPr>
          <p:cNvPicPr>
            <a:picLocks noChangeAspect="1"/>
          </p:cNvPicPr>
          <p:nvPr/>
        </p:nvPicPr>
        <p:blipFill>
          <a:blip r:embed="rId3"/>
          <a:stretch>
            <a:fillRect/>
          </a:stretch>
        </p:blipFill>
        <p:spPr>
          <a:xfrm>
            <a:off x="4051397" y="1340768"/>
            <a:ext cx="4960381" cy="4567882"/>
          </a:xfrm>
          <a:prstGeom prst="rect">
            <a:avLst/>
          </a:prstGeom>
        </p:spPr>
      </p:pic>
      <p:pic>
        <p:nvPicPr>
          <p:cNvPr id="7" name="图片 6">
            <a:extLst>
              <a:ext uri="{FF2B5EF4-FFF2-40B4-BE49-F238E27FC236}">
                <a16:creationId xmlns:a16="http://schemas.microsoft.com/office/drawing/2014/main" id="{A0D8BB7C-97DE-447F-8459-1743DA8CE9DB}"/>
              </a:ext>
            </a:extLst>
          </p:cNvPr>
          <p:cNvPicPr>
            <a:picLocks noChangeAspect="1"/>
          </p:cNvPicPr>
          <p:nvPr/>
        </p:nvPicPr>
        <p:blipFill>
          <a:blip r:embed="rId4"/>
          <a:stretch>
            <a:fillRect/>
          </a:stretch>
        </p:blipFill>
        <p:spPr>
          <a:xfrm>
            <a:off x="-10415" y="1865067"/>
            <a:ext cx="4061812" cy="3292125"/>
          </a:xfrm>
          <a:prstGeom prst="rect">
            <a:avLst/>
          </a:prstGeom>
        </p:spPr>
      </p:pic>
    </p:spTree>
    <p:extLst>
      <p:ext uri="{BB962C8B-B14F-4D97-AF65-F5344CB8AC3E}">
        <p14:creationId xmlns:p14="http://schemas.microsoft.com/office/powerpoint/2010/main" val="794174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73DA39F-4AF5-41EE-B966-F44BB7A37C42}"/>
              </a:ext>
            </a:extLst>
          </p:cNvPr>
          <p:cNvPicPr>
            <a:picLocks noChangeAspect="1"/>
          </p:cNvPicPr>
          <p:nvPr/>
        </p:nvPicPr>
        <p:blipFill>
          <a:blip r:embed="rId3"/>
          <a:stretch>
            <a:fillRect/>
          </a:stretch>
        </p:blipFill>
        <p:spPr>
          <a:xfrm>
            <a:off x="1475656" y="980728"/>
            <a:ext cx="5921253" cy="5204911"/>
          </a:xfrm>
          <a:prstGeom prst="rect">
            <a:avLst/>
          </a:prstGeom>
        </p:spPr>
      </p:pic>
    </p:spTree>
    <p:extLst>
      <p:ext uri="{BB962C8B-B14F-4D97-AF65-F5344CB8AC3E}">
        <p14:creationId xmlns:p14="http://schemas.microsoft.com/office/powerpoint/2010/main" val="1019677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827FD88-CE20-4190-A5A1-787A5A0F9A90}"/>
              </a:ext>
            </a:extLst>
          </p:cNvPr>
          <p:cNvPicPr>
            <a:picLocks noChangeAspect="1"/>
          </p:cNvPicPr>
          <p:nvPr/>
        </p:nvPicPr>
        <p:blipFill>
          <a:blip r:embed="rId3"/>
          <a:stretch>
            <a:fillRect/>
          </a:stretch>
        </p:blipFill>
        <p:spPr>
          <a:xfrm>
            <a:off x="683568" y="1412776"/>
            <a:ext cx="8248636" cy="4375911"/>
          </a:xfrm>
          <a:prstGeom prst="rect">
            <a:avLst/>
          </a:prstGeom>
        </p:spPr>
      </p:pic>
    </p:spTree>
    <p:extLst>
      <p:ext uri="{BB962C8B-B14F-4D97-AF65-F5344CB8AC3E}">
        <p14:creationId xmlns:p14="http://schemas.microsoft.com/office/powerpoint/2010/main" val="1768347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72A752-DFBB-487D-AB12-00EA074A775E}"/>
              </a:ext>
            </a:extLst>
          </p:cNvPr>
          <p:cNvSpPr/>
          <p:nvPr/>
        </p:nvSpPr>
        <p:spPr>
          <a:xfrm>
            <a:off x="1763688" y="2636912"/>
            <a:ext cx="6660740"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7.3 </a:t>
            </a:r>
            <a:r>
              <a:rPr lang="zh-CN" altLang="en-US" sz="3600" b="1" dirty="0">
                <a:solidFill>
                  <a:srgbClr val="660066"/>
                </a:solidFill>
                <a:ea typeface="隶书" panose="02010509060101010101" pitchFamily="1" charset="-122"/>
                <a:cs typeface="+mj-cs"/>
              </a:rPr>
              <a:t>虚拟设备温度上报及控制</a:t>
            </a:r>
          </a:p>
        </p:txBody>
      </p:sp>
    </p:spTree>
    <p:extLst>
      <p:ext uri="{BB962C8B-B14F-4D97-AF65-F5344CB8AC3E}">
        <p14:creationId xmlns:p14="http://schemas.microsoft.com/office/powerpoint/2010/main" val="1071646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4EA6D34-28BA-4424-B178-14CFD4811118}"/>
              </a:ext>
            </a:extLst>
          </p:cNvPr>
          <p:cNvPicPr>
            <a:picLocks noChangeAspect="1"/>
          </p:cNvPicPr>
          <p:nvPr/>
        </p:nvPicPr>
        <p:blipFill>
          <a:blip r:embed="rId2"/>
          <a:stretch>
            <a:fillRect/>
          </a:stretch>
        </p:blipFill>
        <p:spPr>
          <a:xfrm>
            <a:off x="1259632" y="1772816"/>
            <a:ext cx="7177843" cy="4514190"/>
          </a:xfrm>
          <a:prstGeom prst="rect">
            <a:avLst/>
          </a:prstGeom>
        </p:spPr>
      </p:pic>
      <p:sp>
        <p:nvSpPr>
          <p:cNvPr id="3" name="文本框 2">
            <a:extLst>
              <a:ext uri="{FF2B5EF4-FFF2-40B4-BE49-F238E27FC236}">
                <a16:creationId xmlns:a16="http://schemas.microsoft.com/office/drawing/2014/main" id="{3744181C-29E8-4FD5-893F-083EF414290D}"/>
              </a:ext>
            </a:extLst>
          </p:cNvPr>
          <p:cNvSpPr txBox="1"/>
          <p:nvPr/>
        </p:nvSpPr>
        <p:spPr>
          <a:xfrm>
            <a:off x="2555776" y="908720"/>
            <a:ext cx="5436096" cy="646331"/>
          </a:xfrm>
          <a:prstGeom prst="rect">
            <a:avLst/>
          </a:prstGeom>
          <a:noFill/>
        </p:spPr>
        <p:txBody>
          <a:bodyPr wrap="square">
            <a:spAutoFit/>
          </a:bodyPr>
          <a:lstStyle/>
          <a:p>
            <a:r>
              <a:rPr lang="en-US" altLang="zh-CN" sz="3600" b="1" dirty="0">
                <a:solidFill>
                  <a:srgbClr val="660066"/>
                </a:solidFill>
                <a:ea typeface="隶书" panose="02010509060101010101" pitchFamily="1" charset="-122"/>
                <a:cs typeface="+mj-cs"/>
              </a:rPr>
              <a:t>1.</a:t>
            </a:r>
            <a:r>
              <a:rPr lang="zh-CN" altLang="en-US" sz="3600" b="1" dirty="0">
                <a:solidFill>
                  <a:srgbClr val="660066"/>
                </a:solidFill>
                <a:ea typeface="隶书" panose="02010509060101010101" pitchFamily="1" charset="-122"/>
                <a:cs typeface="+mj-cs"/>
              </a:rPr>
              <a:t>创建钉钉机器人</a:t>
            </a:r>
          </a:p>
        </p:txBody>
      </p:sp>
      <p:sp>
        <p:nvSpPr>
          <p:cNvPr id="5" name="文本框 4">
            <a:extLst>
              <a:ext uri="{FF2B5EF4-FFF2-40B4-BE49-F238E27FC236}">
                <a16:creationId xmlns:a16="http://schemas.microsoft.com/office/drawing/2014/main" id="{DF76DE59-A874-0F5C-EB6B-6913C5A08E3A}"/>
              </a:ext>
            </a:extLst>
          </p:cNvPr>
          <p:cNvSpPr txBox="1"/>
          <p:nvPr/>
        </p:nvSpPr>
        <p:spPr>
          <a:xfrm>
            <a:off x="2575173" y="6287006"/>
            <a:ext cx="4572000" cy="646331"/>
          </a:xfrm>
          <a:prstGeom prst="rect">
            <a:avLst/>
          </a:prstGeom>
          <a:noFill/>
        </p:spPr>
        <p:txBody>
          <a:bodyPr wrap="square">
            <a:spAutoFit/>
          </a:bodyPr>
          <a:lstStyle/>
          <a:p>
            <a:r>
              <a:rPr lang="en-US" altLang="zh-CN" dirty="0">
                <a:hlinkClick r:id="rId3"/>
              </a:rPr>
              <a:t>https://www.dingtalk.com/</a:t>
            </a:r>
            <a:endParaRPr lang="en-US" altLang="zh-CN" dirty="0"/>
          </a:p>
          <a:p>
            <a:endParaRPr lang="zh-CN" altLang="en-US" dirty="0"/>
          </a:p>
        </p:txBody>
      </p:sp>
    </p:spTree>
    <p:extLst>
      <p:ext uri="{BB962C8B-B14F-4D97-AF65-F5344CB8AC3E}">
        <p14:creationId xmlns:p14="http://schemas.microsoft.com/office/powerpoint/2010/main" val="3617774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AA03044-757D-4884-9428-1097BDFB8FC5}"/>
              </a:ext>
            </a:extLst>
          </p:cNvPr>
          <p:cNvPicPr>
            <a:picLocks noChangeAspect="1"/>
          </p:cNvPicPr>
          <p:nvPr/>
        </p:nvPicPr>
        <p:blipFill>
          <a:blip r:embed="rId3"/>
          <a:stretch>
            <a:fillRect/>
          </a:stretch>
        </p:blipFill>
        <p:spPr>
          <a:xfrm>
            <a:off x="440668" y="844764"/>
            <a:ext cx="8262664" cy="5168472"/>
          </a:xfrm>
          <a:prstGeom prst="rect">
            <a:avLst/>
          </a:prstGeom>
        </p:spPr>
      </p:pic>
      <p:sp>
        <p:nvSpPr>
          <p:cNvPr id="4" name="文本框 3">
            <a:extLst>
              <a:ext uri="{FF2B5EF4-FFF2-40B4-BE49-F238E27FC236}">
                <a16:creationId xmlns:a16="http://schemas.microsoft.com/office/drawing/2014/main" id="{C0D68E41-A9F8-48A8-B33E-0449E73B4AB8}"/>
              </a:ext>
            </a:extLst>
          </p:cNvPr>
          <p:cNvSpPr txBox="1"/>
          <p:nvPr/>
        </p:nvSpPr>
        <p:spPr>
          <a:xfrm>
            <a:off x="166192" y="5994578"/>
            <a:ext cx="8977808" cy="830997"/>
          </a:xfrm>
          <a:prstGeom prst="rect">
            <a:avLst/>
          </a:prstGeom>
          <a:noFill/>
        </p:spPr>
        <p:txBody>
          <a:bodyPr wrap="square">
            <a:spAutoFit/>
          </a:bodyPr>
          <a:lstStyle/>
          <a:p>
            <a:r>
              <a:rPr lang="zh-CN" altLang="en-US" sz="2400" dirty="0"/>
              <a:t>      打开钉钉群会话窗口，单击右上角群设置按钮。在群设置里找到智能群助手。</a:t>
            </a:r>
          </a:p>
        </p:txBody>
      </p:sp>
    </p:spTree>
    <p:extLst>
      <p:ext uri="{BB962C8B-B14F-4D97-AF65-F5344CB8AC3E}">
        <p14:creationId xmlns:p14="http://schemas.microsoft.com/office/powerpoint/2010/main" val="152834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D7E597A-2EA4-4BBA-8964-03EAE778FD6F}"/>
              </a:ext>
            </a:extLst>
          </p:cNvPr>
          <p:cNvSpPr txBox="1"/>
          <p:nvPr/>
        </p:nvSpPr>
        <p:spPr>
          <a:xfrm>
            <a:off x="2555776" y="777945"/>
            <a:ext cx="4572000" cy="646331"/>
          </a:xfrm>
          <a:prstGeom prst="rect">
            <a:avLst/>
          </a:prstGeom>
          <a:noFill/>
        </p:spPr>
        <p:txBody>
          <a:bodyPr wrap="square">
            <a:spAutoFit/>
          </a:bodyPr>
          <a:lstStyle/>
          <a:p>
            <a:r>
              <a:rPr lang="zh-CN" altLang="en-US" sz="3600" b="1" dirty="0">
                <a:solidFill>
                  <a:srgbClr val="660066"/>
                </a:solidFill>
                <a:ea typeface="隶书" panose="02010509060101010101" pitchFamily="1" charset="-122"/>
                <a:cs typeface="+mj-cs"/>
              </a:rPr>
              <a:t>什么是</a:t>
            </a:r>
            <a:r>
              <a:rPr lang="en-US" altLang="zh-CN" sz="3600" b="1" dirty="0">
                <a:solidFill>
                  <a:srgbClr val="660066"/>
                </a:solidFill>
                <a:ea typeface="隶书" panose="02010509060101010101" pitchFamily="1" charset="-122"/>
                <a:cs typeface="+mj-cs"/>
              </a:rPr>
              <a:t>IoT Studio</a:t>
            </a:r>
            <a:endParaRPr lang="zh-CN" altLang="en-US" sz="3600" b="1" dirty="0">
              <a:solidFill>
                <a:srgbClr val="660066"/>
              </a:solidFill>
              <a:ea typeface="隶书" panose="02010509060101010101" pitchFamily="1" charset="-122"/>
              <a:cs typeface="+mj-cs"/>
            </a:endParaRPr>
          </a:p>
        </p:txBody>
      </p:sp>
      <p:sp>
        <p:nvSpPr>
          <p:cNvPr id="6" name="文本框 5">
            <a:extLst>
              <a:ext uri="{FF2B5EF4-FFF2-40B4-BE49-F238E27FC236}">
                <a16:creationId xmlns:a16="http://schemas.microsoft.com/office/drawing/2014/main" id="{DF30D936-350B-467B-BDF1-46DC0B829306}"/>
              </a:ext>
            </a:extLst>
          </p:cNvPr>
          <p:cNvSpPr txBox="1"/>
          <p:nvPr/>
        </p:nvSpPr>
        <p:spPr>
          <a:xfrm>
            <a:off x="26858" y="1337161"/>
            <a:ext cx="9117142" cy="2677656"/>
          </a:xfrm>
          <a:prstGeom prst="rect">
            <a:avLst/>
          </a:prstGeom>
          <a:noFill/>
        </p:spPr>
        <p:txBody>
          <a:bodyPr wrap="square">
            <a:spAutoFit/>
          </a:bodyPr>
          <a:lstStyle/>
          <a:p>
            <a:r>
              <a:rPr lang="zh-CN" altLang="en-US" dirty="0"/>
              <a:t>      </a:t>
            </a:r>
            <a:r>
              <a:rPr lang="en-US" altLang="zh-CN" sz="2400" dirty="0"/>
              <a:t>IoT Studio</a:t>
            </a:r>
            <a:r>
              <a:rPr lang="zh-CN" altLang="en-US" sz="2400" dirty="0"/>
              <a:t>是阿里云</a:t>
            </a:r>
            <a:r>
              <a:rPr lang="en-US" altLang="zh-CN" sz="2400" dirty="0"/>
              <a:t>IoT</a:t>
            </a:r>
            <a:r>
              <a:rPr lang="zh-CN" altLang="en-US" sz="2400" dirty="0"/>
              <a:t>提供的一站式物联网应用开发平台，提供丰富的设备端、服务端、应用端开发能力。</a:t>
            </a:r>
            <a:endParaRPr lang="en-US" altLang="zh-CN" sz="2400" dirty="0"/>
          </a:p>
          <a:p>
            <a:r>
              <a:rPr lang="en-US" altLang="zh-CN" sz="2400" dirty="0"/>
              <a:t>     IoT Studio</a:t>
            </a:r>
            <a:r>
              <a:rPr lang="zh-CN" altLang="en-US" sz="2400" dirty="0"/>
              <a:t>提供流式的服务编排能力，以可视化拖拽的方式编排开发服务端应用。</a:t>
            </a:r>
            <a:endParaRPr lang="en-US" altLang="zh-CN" sz="2400" dirty="0"/>
          </a:p>
          <a:p>
            <a:r>
              <a:rPr lang="en-US" altLang="zh-CN" sz="2400" dirty="0"/>
              <a:t>     IoT Studio</a:t>
            </a:r>
            <a:r>
              <a:rPr lang="zh-CN" altLang="en-US" sz="2400" dirty="0"/>
              <a:t>提供可视化的</a:t>
            </a:r>
            <a:r>
              <a:rPr lang="en-US" altLang="zh-CN" sz="2400" dirty="0"/>
              <a:t>Web</a:t>
            </a:r>
            <a:r>
              <a:rPr lang="zh-CN" altLang="en-US" sz="2400" dirty="0"/>
              <a:t> </a:t>
            </a:r>
            <a:r>
              <a:rPr lang="en-US" altLang="zh-CN" sz="2400" dirty="0"/>
              <a:t>App</a:t>
            </a:r>
            <a:r>
              <a:rPr lang="zh-CN" altLang="en-US" sz="2400" dirty="0"/>
              <a:t>搭建能力，可以通过拖拽，配置的方式快速开发前端应用。</a:t>
            </a:r>
            <a:endParaRPr lang="en-US" altLang="zh-CN" sz="2400" dirty="0"/>
          </a:p>
          <a:p>
            <a:endParaRPr lang="zh-CN" altLang="en-US" sz="2400" dirty="0"/>
          </a:p>
        </p:txBody>
      </p:sp>
      <p:pic>
        <p:nvPicPr>
          <p:cNvPr id="4" name="图片 3">
            <a:extLst>
              <a:ext uri="{FF2B5EF4-FFF2-40B4-BE49-F238E27FC236}">
                <a16:creationId xmlns:a16="http://schemas.microsoft.com/office/drawing/2014/main" id="{C721AD0E-A7DF-8396-05B2-FC639CCB9663}"/>
              </a:ext>
            </a:extLst>
          </p:cNvPr>
          <p:cNvPicPr>
            <a:picLocks noChangeAspect="1"/>
          </p:cNvPicPr>
          <p:nvPr/>
        </p:nvPicPr>
        <p:blipFill>
          <a:blip r:embed="rId3"/>
          <a:stretch>
            <a:fillRect/>
          </a:stretch>
        </p:blipFill>
        <p:spPr>
          <a:xfrm>
            <a:off x="1907704" y="3565504"/>
            <a:ext cx="5526360" cy="3292080"/>
          </a:xfrm>
          <a:prstGeom prst="rect">
            <a:avLst/>
          </a:prstGeom>
        </p:spPr>
      </p:pic>
    </p:spTree>
    <p:extLst>
      <p:ext uri="{BB962C8B-B14F-4D97-AF65-F5344CB8AC3E}">
        <p14:creationId xmlns:p14="http://schemas.microsoft.com/office/powerpoint/2010/main" val="2842134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5CCE25-CC18-4EB2-98D2-0E017D46F5F2}"/>
              </a:ext>
            </a:extLst>
          </p:cNvPr>
          <p:cNvPicPr>
            <a:picLocks noChangeAspect="1"/>
          </p:cNvPicPr>
          <p:nvPr/>
        </p:nvPicPr>
        <p:blipFill>
          <a:blip r:embed="rId3"/>
          <a:stretch>
            <a:fillRect/>
          </a:stretch>
        </p:blipFill>
        <p:spPr>
          <a:xfrm>
            <a:off x="166192" y="675616"/>
            <a:ext cx="4255368" cy="5319210"/>
          </a:xfrm>
          <a:prstGeom prst="rect">
            <a:avLst/>
          </a:prstGeom>
        </p:spPr>
      </p:pic>
      <p:pic>
        <p:nvPicPr>
          <p:cNvPr id="5" name="图片 4">
            <a:extLst>
              <a:ext uri="{FF2B5EF4-FFF2-40B4-BE49-F238E27FC236}">
                <a16:creationId xmlns:a16="http://schemas.microsoft.com/office/drawing/2014/main" id="{EE362D30-790C-418E-BD07-05AEE7BD7482}"/>
              </a:ext>
            </a:extLst>
          </p:cNvPr>
          <p:cNvPicPr>
            <a:picLocks noChangeAspect="1"/>
          </p:cNvPicPr>
          <p:nvPr/>
        </p:nvPicPr>
        <p:blipFill>
          <a:blip r:embed="rId4"/>
          <a:stretch>
            <a:fillRect/>
          </a:stretch>
        </p:blipFill>
        <p:spPr>
          <a:xfrm>
            <a:off x="4151096" y="1291917"/>
            <a:ext cx="4992904" cy="3988379"/>
          </a:xfrm>
          <a:prstGeom prst="rect">
            <a:avLst/>
          </a:prstGeom>
        </p:spPr>
      </p:pic>
      <p:sp>
        <p:nvSpPr>
          <p:cNvPr id="4" name="文本框 3">
            <a:extLst>
              <a:ext uri="{FF2B5EF4-FFF2-40B4-BE49-F238E27FC236}">
                <a16:creationId xmlns:a16="http://schemas.microsoft.com/office/drawing/2014/main" id="{4703FCCC-4D76-4CEB-B8E5-6D19991A3F0F}"/>
              </a:ext>
            </a:extLst>
          </p:cNvPr>
          <p:cNvSpPr txBox="1"/>
          <p:nvPr/>
        </p:nvSpPr>
        <p:spPr>
          <a:xfrm>
            <a:off x="166192" y="5994578"/>
            <a:ext cx="8977808" cy="461665"/>
          </a:xfrm>
          <a:prstGeom prst="rect">
            <a:avLst/>
          </a:prstGeom>
          <a:noFill/>
        </p:spPr>
        <p:txBody>
          <a:bodyPr wrap="square">
            <a:spAutoFit/>
          </a:bodyPr>
          <a:lstStyle/>
          <a:p>
            <a:r>
              <a:rPr lang="zh-CN" altLang="en-US" sz="2400" dirty="0"/>
              <a:t>单击添加机器人。单击添加机器人按钮</a:t>
            </a:r>
          </a:p>
        </p:txBody>
      </p:sp>
      <p:pic>
        <p:nvPicPr>
          <p:cNvPr id="6" name="图片 5">
            <a:extLst>
              <a:ext uri="{FF2B5EF4-FFF2-40B4-BE49-F238E27FC236}">
                <a16:creationId xmlns:a16="http://schemas.microsoft.com/office/drawing/2014/main" id="{FA571D1E-47F9-46E8-81C8-C9F4E79AAB8A}"/>
              </a:ext>
            </a:extLst>
          </p:cNvPr>
          <p:cNvPicPr>
            <a:picLocks noChangeAspect="1"/>
          </p:cNvPicPr>
          <p:nvPr/>
        </p:nvPicPr>
        <p:blipFill>
          <a:blip r:embed="rId5"/>
          <a:stretch>
            <a:fillRect/>
          </a:stretch>
        </p:blipFill>
        <p:spPr>
          <a:xfrm>
            <a:off x="5508104" y="5969780"/>
            <a:ext cx="504056" cy="471183"/>
          </a:xfrm>
          <a:prstGeom prst="rect">
            <a:avLst/>
          </a:prstGeom>
        </p:spPr>
      </p:pic>
    </p:spTree>
    <p:extLst>
      <p:ext uri="{BB962C8B-B14F-4D97-AF65-F5344CB8AC3E}">
        <p14:creationId xmlns:p14="http://schemas.microsoft.com/office/powerpoint/2010/main" val="595690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DAB5F46-894C-4950-8BAF-CD55819D361B}"/>
              </a:ext>
            </a:extLst>
          </p:cNvPr>
          <p:cNvPicPr>
            <a:picLocks noChangeAspect="1"/>
          </p:cNvPicPr>
          <p:nvPr/>
        </p:nvPicPr>
        <p:blipFill>
          <a:blip r:embed="rId3"/>
          <a:stretch>
            <a:fillRect/>
          </a:stretch>
        </p:blipFill>
        <p:spPr>
          <a:xfrm>
            <a:off x="1380467" y="1087933"/>
            <a:ext cx="6383065" cy="4682134"/>
          </a:xfrm>
          <a:prstGeom prst="rect">
            <a:avLst/>
          </a:prstGeom>
        </p:spPr>
      </p:pic>
      <p:sp>
        <p:nvSpPr>
          <p:cNvPr id="4" name="文本框 3">
            <a:extLst>
              <a:ext uri="{FF2B5EF4-FFF2-40B4-BE49-F238E27FC236}">
                <a16:creationId xmlns:a16="http://schemas.microsoft.com/office/drawing/2014/main" id="{441505F5-73D6-42BD-81AE-CA46D599B896}"/>
              </a:ext>
            </a:extLst>
          </p:cNvPr>
          <p:cNvSpPr txBox="1"/>
          <p:nvPr/>
        </p:nvSpPr>
        <p:spPr>
          <a:xfrm>
            <a:off x="683568" y="6165304"/>
            <a:ext cx="6383064" cy="461665"/>
          </a:xfrm>
          <a:prstGeom prst="rect">
            <a:avLst/>
          </a:prstGeom>
          <a:noFill/>
        </p:spPr>
        <p:txBody>
          <a:bodyPr wrap="square">
            <a:spAutoFit/>
          </a:bodyPr>
          <a:lstStyle/>
          <a:p>
            <a:r>
              <a:rPr lang="zh-CN" altLang="en-US" sz="2400" dirty="0"/>
              <a:t>选择要添加的机器人为自定义。</a:t>
            </a:r>
          </a:p>
        </p:txBody>
      </p:sp>
    </p:spTree>
    <p:extLst>
      <p:ext uri="{BB962C8B-B14F-4D97-AF65-F5344CB8AC3E}">
        <p14:creationId xmlns:p14="http://schemas.microsoft.com/office/powerpoint/2010/main" val="297810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89B8CEB-28DB-47FD-9EA8-E16975A04774}"/>
              </a:ext>
            </a:extLst>
          </p:cNvPr>
          <p:cNvPicPr>
            <a:picLocks noChangeAspect="1"/>
          </p:cNvPicPr>
          <p:nvPr/>
        </p:nvPicPr>
        <p:blipFill>
          <a:blip r:embed="rId3"/>
          <a:stretch>
            <a:fillRect/>
          </a:stretch>
        </p:blipFill>
        <p:spPr>
          <a:xfrm>
            <a:off x="1438209" y="903424"/>
            <a:ext cx="6267582" cy="5051152"/>
          </a:xfrm>
          <a:prstGeom prst="rect">
            <a:avLst/>
          </a:prstGeom>
        </p:spPr>
      </p:pic>
      <p:sp>
        <p:nvSpPr>
          <p:cNvPr id="4" name="文本框 3">
            <a:extLst>
              <a:ext uri="{FF2B5EF4-FFF2-40B4-BE49-F238E27FC236}">
                <a16:creationId xmlns:a16="http://schemas.microsoft.com/office/drawing/2014/main" id="{3D7F785A-37F3-4CCC-9765-ADCCA901CCAC}"/>
              </a:ext>
            </a:extLst>
          </p:cNvPr>
          <p:cNvSpPr txBox="1"/>
          <p:nvPr/>
        </p:nvSpPr>
        <p:spPr>
          <a:xfrm>
            <a:off x="1547664" y="6237312"/>
            <a:ext cx="4572000" cy="461665"/>
          </a:xfrm>
          <a:prstGeom prst="rect">
            <a:avLst/>
          </a:prstGeom>
          <a:noFill/>
        </p:spPr>
        <p:txBody>
          <a:bodyPr wrap="square">
            <a:spAutoFit/>
          </a:bodyPr>
          <a:lstStyle/>
          <a:p>
            <a:r>
              <a:rPr lang="zh-CN" altLang="en-US" sz="2400" dirty="0"/>
              <a:t>单击添加。</a:t>
            </a:r>
          </a:p>
        </p:txBody>
      </p:sp>
    </p:spTree>
    <p:extLst>
      <p:ext uri="{BB962C8B-B14F-4D97-AF65-F5344CB8AC3E}">
        <p14:creationId xmlns:p14="http://schemas.microsoft.com/office/powerpoint/2010/main" val="3386093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032A37-D3C6-4E12-9383-7E5F63E62262}"/>
              </a:ext>
            </a:extLst>
          </p:cNvPr>
          <p:cNvPicPr>
            <a:picLocks noChangeAspect="1"/>
          </p:cNvPicPr>
          <p:nvPr/>
        </p:nvPicPr>
        <p:blipFill>
          <a:blip r:embed="rId3"/>
          <a:stretch>
            <a:fillRect/>
          </a:stretch>
        </p:blipFill>
        <p:spPr>
          <a:xfrm>
            <a:off x="1187624" y="764704"/>
            <a:ext cx="6256560" cy="5042269"/>
          </a:xfrm>
          <a:prstGeom prst="rect">
            <a:avLst/>
          </a:prstGeom>
        </p:spPr>
      </p:pic>
      <p:sp>
        <p:nvSpPr>
          <p:cNvPr id="5" name="文本框 4">
            <a:extLst>
              <a:ext uri="{FF2B5EF4-FFF2-40B4-BE49-F238E27FC236}">
                <a16:creationId xmlns:a16="http://schemas.microsoft.com/office/drawing/2014/main" id="{C32F8F1A-74C4-4B51-9EDC-B985CA93863B}"/>
              </a:ext>
            </a:extLst>
          </p:cNvPr>
          <p:cNvSpPr txBox="1"/>
          <p:nvPr/>
        </p:nvSpPr>
        <p:spPr>
          <a:xfrm>
            <a:off x="522536" y="5949280"/>
            <a:ext cx="8604448" cy="830997"/>
          </a:xfrm>
          <a:prstGeom prst="rect">
            <a:avLst/>
          </a:prstGeom>
          <a:noFill/>
        </p:spPr>
        <p:txBody>
          <a:bodyPr wrap="square">
            <a:spAutoFit/>
          </a:bodyPr>
          <a:lstStyle/>
          <a:p>
            <a:r>
              <a:rPr lang="zh-CN" altLang="en-US" sz="2400" dirty="0"/>
              <a:t>根据配置项说明配置机器人。安全配置：至少要选择一种安全设置，保障机器人安全。选中我已阅读并同意，点击完成。</a:t>
            </a:r>
          </a:p>
        </p:txBody>
      </p:sp>
    </p:spTree>
    <p:extLst>
      <p:ext uri="{BB962C8B-B14F-4D97-AF65-F5344CB8AC3E}">
        <p14:creationId xmlns:p14="http://schemas.microsoft.com/office/powerpoint/2010/main" val="3076804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19CBC9-7C17-461F-A2B3-4F43BDAC1F31}"/>
              </a:ext>
            </a:extLst>
          </p:cNvPr>
          <p:cNvPicPr>
            <a:picLocks noChangeAspect="1"/>
          </p:cNvPicPr>
          <p:nvPr/>
        </p:nvPicPr>
        <p:blipFill>
          <a:blip r:embed="rId3"/>
          <a:stretch>
            <a:fillRect/>
          </a:stretch>
        </p:blipFill>
        <p:spPr>
          <a:xfrm>
            <a:off x="1259632" y="980728"/>
            <a:ext cx="6328568" cy="5100302"/>
          </a:xfrm>
          <a:prstGeom prst="rect">
            <a:avLst/>
          </a:prstGeom>
        </p:spPr>
      </p:pic>
      <p:sp>
        <p:nvSpPr>
          <p:cNvPr id="4" name="文本框 3">
            <a:extLst>
              <a:ext uri="{FF2B5EF4-FFF2-40B4-BE49-F238E27FC236}">
                <a16:creationId xmlns:a16="http://schemas.microsoft.com/office/drawing/2014/main" id="{5E2766FE-4C28-40FB-AACD-7AA2E3279702}"/>
              </a:ext>
            </a:extLst>
          </p:cNvPr>
          <p:cNvSpPr txBox="1"/>
          <p:nvPr/>
        </p:nvSpPr>
        <p:spPr>
          <a:xfrm>
            <a:off x="1043608" y="6237312"/>
            <a:ext cx="7056784" cy="461665"/>
          </a:xfrm>
          <a:prstGeom prst="rect">
            <a:avLst/>
          </a:prstGeom>
          <a:noFill/>
        </p:spPr>
        <p:txBody>
          <a:bodyPr wrap="square">
            <a:spAutoFit/>
          </a:bodyPr>
          <a:lstStyle/>
          <a:p>
            <a:r>
              <a:rPr lang="zh-CN" altLang="en-US" sz="2400" dirty="0"/>
              <a:t>机器人创建成功后，单击复制，获取</a:t>
            </a:r>
            <a:r>
              <a:rPr lang="en-US" altLang="zh-CN" sz="2400" dirty="0"/>
              <a:t>webhook</a:t>
            </a:r>
            <a:r>
              <a:rPr lang="zh-CN" altLang="en-US" sz="2400" dirty="0"/>
              <a:t>地址。</a:t>
            </a:r>
          </a:p>
        </p:txBody>
      </p:sp>
    </p:spTree>
    <p:extLst>
      <p:ext uri="{BB962C8B-B14F-4D97-AF65-F5344CB8AC3E}">
        <p14:creationId xmlns:p14="http://schemas.microsoft.com/office/powerpoint/2010/main" val="1508800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0E5E34-B39F-41FD-9E1A-3AB853B443F9}"/>
              </a:ext>
            </a:extLst>
          </p:cNvPr>
          <p:cNvSpPr txBox="1"/>
          <p:nvPr/>
        </p:nvSpPr>
        <p:spPr>
          <a:xfrm>
            <a:off x="431540" y="764704"/>
            <a:ext cx="8280920" cy="1384995"/>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2.</a:t>
            </a:r>
            <a:r>
              <a:rPr lang="zh-CN" altLang="en-US" sz="3600" b="1" dirty="0">
                <a:solidFill>
                  <a:srgbClr val="660066"/>
                </a:solidFill>
                <a:ea typeface="隶书" panose="02010509060101010101" pitchFamily="1" charset="-122"/>
                <a:cs typeface="+mj-cs"/>
              </a:rPr>
              <a:t>创建项目</a:t>
            </a:r>
          </a:p>
          <a:p>
            <a:r>
              <a:rPr lang="zh-CN" altLang="en-US" sz="2400" dirty="0"/>
              <a:t>      登录物联网应用开发控制台，在左侧导航栏单击项目管理。在项目管理页面，单击新建项目。点击➕创建空白项目。</a:t>
            </a:r>
          </a:p>
        </p:txBody>
      </p:sp>
      <p:pic>
        <p:nvPicPr>
          <p:cNvPr id="5" name="图片 4">
            <a:extLst>
              <a:ext uri="{FF2B5EF4-FFF2-40B4-BE49-F238E27FC236}">
                <a16:creationId xmlns:a16="http://schemas.microsoft.com/office/drawing/2014/main" id="{B7525ED1-A66B-40D3-9409-78D2A33F9B34}"/>
              </a:ext>
            </a:extLst>
          </p:cNvPr>
          <p:cNvPicPr>
            <a:picLocks noChangeAspect="1"/>
          </p:cNvPicPr>
          <p:nvPr/>
        </p:nvPicPr>
        <p:blipFill>
          <a:blip r:embed="rId3"/>
          <a:stretch>
            <a:fillRect/>
          </a:stretch>
        </p:blipFill>
        <p:spPr>
          <a:xfrm>
            <a:off x="755576" y="2204864"/>
            <a:ext cx="7377272" cy="4384756"/>
          </a:xfrm>
          <a:prstGeom prst="rect">
            <a:avLst/>
          </a:prstGeom>
        </p:spPr>
      </p:pic>
    </p:spTree>
    <p:extLst>
      <p:ext uri="{BB962C8B-B14F-4D97-AF65-F5344CB8AC3E}">
        <p14:creationId xmlns:p14="http://schemas.microsoft.com/office/powerpoint/2010/main" val="515907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071F04-6FB5-4AF0-B1C4-22C876D5D73A}"/>
              </a:ext>
            </a:extLst>
          </p:cNvPr>
          <p:cNvPicPr>
            <a:picLocks noChangeAspect="1"/>
          </p:cNvPicPr>
          <p:nvPr/>
        </p:nvPicPr>
        <p:blipFill>
          <a:blip r:embed="rId2"/>
          <a:stretch>
            <a:fillRect/>
          </a:stretch>
        </p:blipFill>
        <p:spPr>
          <a:xfrm>
            <a:off x="138336" y="2852936"/>
            <a:ext cx="8892480" cy="3237775"/>
          </a:xfrm>
          <a:prstGeom prst="rect">
            <a:avLst/>
          </a:prstGeom>
        </p:spPr>
      </p:pic>
      <p:sp>
        <p:nvSpPr>
          <p:cNvPr id="5" name="文本框 4">
            <a:extLst>
              <a:ext uri="{FF2B5EF4-FFF2-40B4-BE49-F238E27FC236}">
                <a16:creationId xmlns:a16="http://schemas.microsoft.com/office/drawing/2014/main" id="{BA2FA0BF-673C-4872-918E-AC3ACF70F5C2}"/>
              </a:ext>
            </a:extLst>
          </p:cNvPr>
          <p:cNvSpPr txBox="1"/>
          <p:nvPr/>
        </p:nvSpPr>
        <p:spPr>
          <a:xfrm>
            <a:off x="426368" y="1494527"/>
            <a:ext cx="8604448" cy="1200329"/>
          </a:xfrm>
          <a:prstGeom prst="rect">
            <a:avLst/>
          </a:prstGeom>
          <a:noFill/>
        </p:spPr>
        <p:txBody>
          <a:bodyPr wrap="square">
            <a:spAutoFit/>
          </a:bodyPr>
          <a:lstStyle/>
          <a:p>
            <a:r>
              <a:rPr lang="zh-CN" altLang="en-US" sz="2400" dirty="0"/>
              <a:t>点击确认后，等待几秒钟即可完成项目的创建。</a:t>
            </a:r>
            <a:endParaRPr lang="en-US" altLang="zh-CN" sz="2400" dirty="0"/>
          </a:p>
          <a:p>
            <a:r>
              <a:rPr lang="zh-CN" altLang="en-US" sz="2400" dirty="0"/>
              <a:t>点击关联，可以关联你之前创建的产品和设备，也可以新建产品和设备。这里我们直接关联之前创建的温度设备。</a:t>
            </a:r>
          </a:p>
        </p:txBody>
      </p:sp>
      <p:sp>
        <p:nvSpPr>
          <p:cNvPr id="7" name="文本框 6">
            <a:extLst>
              <a:ext uri="{FF2B5EF4-FFF2-40B4-BE49-F238E27FC236}">
                <a16:creationId xmlns:a16="http://schemas.microsoft.com/office/drawing/2014/main" id="{64E2A88C-40DF-453A-8B3D-346C85C45AAB}"/>
              </a:ext>
            </a:extLst>
          </p:cNvPr>
          <p:cNvSpPr txBox="1"/>
          <p:nvPr/>
        </p:nvSpPr>
        <p:spPr>
          <a:xfrm>
            <a:off x="1763688" y="861489"/>
            <a:ext cx="4572000" cy="646331"/>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3.</a:t>
            </a:r>
            <a:r>
              <a:rPr lang="zh-CN" altLang="en-US" sz="3600" b="1" dirty="0">
                <a:solidFill>
                  <a:srgbClr val="660066"/>
                </a:solidFill>
                <a:ea typeface="隶书" panose="02010509060101010101" pitchFamily="1" charset="-122"/>
                <a:cs typeface="+mj-cs"/>
              </a:rPr>
              <a:t>添加产品和设备</a:t>
            </a:r>
          </a:p>
        </p:txBody>
      </p:sp>
    </p:spTree>
    <p:extLst>
      <p:ext uri="{BB962C8B-B14F-4D97-AF65-F5344CB8AC3E}">
        <p14:creationId xmlns:p14="http://schemas.microsoft.com/office/powerpoint/2010/main" val="84774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1AD0B0-6872-4FCF-8374-32D80EB7A0BA}"/>
              </a:ext>
            </a:extLst>
          </p:cNvPr>
          <p:cNvSpPr txBox="1"/>
          <p:nvPr/>
        </p:nvSpPr>
        <p:spPr>
          <a:xfrm>
            <a:off x="107504" y="929608"/>
            <a:ext cx="9144000" cy="1384995"/>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4.</a:t>
            </a:r>
            <a:r>
              <a:rPr lang="zh-CN" altLang="en-US" sz="3600" b="1" dirty="0">
                <a:solidFill>
                  <a:srgbClr val="660066"/>
                </a:solidFill>
                <a:ea typeface="隶书" panose="02010509060101010101" pitchFamily="1" charset="-122"/>
                <a:cs typeface="+mj-cs"/>
              </a:rPr>
              <a:t>新建业务服务</a:t>
            </a:r>
          </a:p>
          <a:p>
            <a:r>
              <a:rPr lang="zh-CN" altLang="en-US" sz="2400" dirty="0"/>
              <a:t>在项目的主页选择业务逻辑页签。点击新建。点击新建空白业务服务。输入业务服务名称，点击确定。</a:t>
            </a:r>
          </a:p>
        </p:txBody>
      </p:sp>
      <p:pic>
        <p:nvPicPr>
          <p:cNvPr id="5" name="图片 4">
            <a:extLst>
              <a:ext uri="{FF2B5EF4-FFF2-40B4-BE49-F238E27FC236}">
                <a16:creationId xmlns:a16="http://schemas.microsoft.com/office/drawing/2014/main" id="{349FC194-A338-43E9-A373-5D034CE33D3C}"/>
              </a:ext>
            </a:extLst>
          </p:cNvPr>
          <p:cNvPicPr>
            <a:picLocks noChangeAspect="1"/>
          </p:cNvPicPr>
          <p:nvPr/>
        </p:nvPicPr>
        <p:blipFill>
          <a:blip r:embed="rId2"/>
          <a:stretch>
            <a:fillRect/>
          </a:stretch>
        </p:blipFill>
        <p:spPr>
          <a:xfrm>
            <a:off x="89372" y="2636912"/>
            <a:ext cx="9144000" cy="3143688"/>
          </a:xfrm>
          <a:prstGeom prst="rect">
            <a:avLst/>
          </a:prstGeom>
        </p:spPr>
      </p:pic>
    </p:spTree>
    <p:extLst>
      <p:ext uri="{BB962C8B-B14F-4D97-AF65-F5344CB8AC3E}">
        <p14:creationId xmlns:p14="http://schemas.microsoft.com/office/powerpoint/2010/main" val="1690105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0CDB968-C7EF-4862-BC25-1681C21F4C4D}"/>
              </a:ext>
            </a:extLst>
          </p:cNvPr>
          <p:cNvSpPr txBox="1"/>
          <p:nvPr/>
        </p:nvSpPr>
        <p:spPr>
          <a:xfrm>
            <a:off x="0" y="836712"/>
            <a:ext cx="9144000" cy="1384995"/>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5.</a:t>
            </a:r>
            <a:r>
              <a:rPr lang="zh-CN" altLang="en-US" sz="3600" b="1" dirty="0">
                <a:solidFill>
                  <a:srgbClr val="660066"/>
                </a:solidFill>
                <a:ea typeface="隶书" panose="02010509060101010101" pitchFamily="1" charset="-122"/>
                <a:cs typeface="+mj-cs"/>
              </a:rPr>
              <a:t> 服务开发</a:t>
            </a:r>
            <a:endParaRPr lang="en-US" altLang="zh-CN" sz="3600" b="1" dirty="0">
              <a:solidFill>
                <a:srgbClr val="660066"/>
              </a:solidFill>
              <a:ea typeface="隶书" panose="02010509060101010101" pitchFamily="1" charset="-122"/>
              <a:cs typeface="+mj-cs"/>
            </a:endParaRPr>
          </a:p>
          <a:p>
            <a:r>
              <a:rPr lang="zh-CN" altLang="en-US" sz="2400" dirty="0"/>
              <a:t>（</a:t>
            </a:r>
            <a:r>
              <a:rPr lang="en-US" altLang="zh-CN" sz="2400" dirty="0"/>
              <a:t>1</a:t>
            </a:r>
            <a:r>
              <a:rPr lang="zh-CN" altLang="en-US" sz="2400" dirty="0"/>
              <a:t>）在业务逻辑开发页，单击左侧的节点按钮，拖拽一个设备触发节点到画布上，为节点做如下配置。</a:t>
            </a:r>
          </a:p>
        </p:txBody>
      </p:sp>
      <p:pic>
        <p:nvPicPr>
          <p:cNvPr id="5" name="图片 4">
            <a:extLst>
              <a:ext uri="{FF2B5EF4-FFF2-40B4-BE49-F238E27FC236}">
                <a16:creationId xmlns:a16="http://schemas.microsoft.com/office/drawing/2014/main" id="{AAB310DC-0C9E-4872-B2C0-1A4E28AA0D29}"/>
              </a:ext>
            </a:extLst>
          </p:cNvPr>
          <p:cNvPicPr>
            <a:picLocks noChangeAspect="1"/>
          </p:cNvPicPr>
          <p:nvPr/>
        </p:nvPicPr>
        <p:blipFill>
          <a:blip r:embed="rId2"/>
          <a:stretch>
            <a:fillRect/>
          </a:stretch>
        </p:blipFill>
        <p:spPr>
          <a:xfrm>
            <a:off x="2411760" y="2492896"/>
            <a:ext cx="4128540" cy="4098551"/>
          </a:xfrm>
          <a:prstGeom prst="rect">
            <a:avLst/>
          </a:prstGeom>
        </p:spPr>
      </p:pic>
    </p:spTree>
    <p:extLst>
      <p:ext uri="{BB962C8B-B14F-4D97-AF65-F5344CB8AC3E}">
        <p14:creationId xmlns:p14="http://schemas.microsoft.com/office/powerpoint/2010/main" val="4245702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0E6960B-DA7A-4A76-8837-55326D5CCC0A}"/>
              </a:ext>
            </a:extLst>
          </p:cNvPr>
          <p:cNvSpPr txBox="1"/>
          <p:nvPr/>
        </p:nvSpPr>
        <p:spPr>
          <a:xfrm>
            <a:off x="323528" y="980728"/>
            <a:ext cx="8352928" cy="1938992"/>
          </a:xfrm>
          <a:prstGeom prst="rect">
            <a:avLst/>
          </a:prstGeom>
          <a:noFill/>
        </p:spPr>
        <p:txBody>
          <a:bodyPr wrap="square">
            <a:spAutoFit/>
          </a:bodyPr>
          <a:lstStyle/>
          <a:p>
            <a:r>
              <a:rPr lang="zh-CN" altLang="en-US" sz="2400" dirty="0"/>
              <a:t>（</a:t>
            </a:r>
            <a:r>
              <a:rPr lang="en-US" altLang="zh-CN" sz="2400" dirty="0"/>
              <a:t>2</a:t>
            </a:r>
            <a:r>
              <a:rPr lang="zh-CN" altLang="en-US" sz="2400" dirty="0"/>
              <a:t>）拖拽一个条件判断节点到画布上，与设备触发节点相连，并进行配置。</a:t>
            </a:r>
          </a:p>
          <a:p>
            <a:r>
              <a:rPr lang="zh-CN" altLang="en-US" sz="2400" dirty="0"/>
              <a:t>配置条件</a:t>
            </a:r>
            <a:r>
              <a:rPr lang="en-US" altLang="zh-CN" sz="2400" dirty="0"/>
              <a:t>1</a:t>
            </a:r>
            <a:r>
              <a:rPr lang="zh-CN" altLang="en-US" sz="2400" dirty="0"/>
              <a:t>：设备触发的属性温度值大于</a:t>
            </a:r>
            <a:r>
              <a:rPr lang="en-US" altLang="zh-CN" sz="2400" dirty="0"/>
              <a:t>28</a:t>
            </a:r>
            <a:r>
              <a:rPr lang="zh-CN" altLang="en-US" sz="2400" dirty="0"/>
              <a:t>。</a:t>
            </a:r>
            <a:endParaRPr lang="en-US" altLang="zh-CN" sz="2400" dirty="0"/>
          </a:p>
          <a:p>
            <a:r>
              <a:rPr lang="zh-CN" altLang="en-US" sz="2400" dirty="0"/>
              <a:t>配置条件</a:t>
            </a:r>
            <a:r>
              <a:rPr lang="en-US" altLang="zh-CN" sz="2400" dirty="0"/>
              <a:t>2</a:t>
            </a:r>
            <a:r>
              <a:rPr lang="zh-CN" altLang="en-US" sz="2400" dirty="0"/>
              <a:t>：设备触发的属性温度值小于</a:t>
            </a:r>
            <a:r>
              <a:rPr lang="en-US" altLang="zh-CN" sz="2400" dirty="0"/>
              <a:t>24</a:t>
            </a:r>
            <a:r>
              <a:rPr lang="zh-CN" altLang="en-US" sz="2400" dirty="0"/>
              <a:t>。</a:t>
            </a:r>
          </a:p>
          <a:p>
            <a:endParaRPr lang="zh-CN" altLang="en-US" sz="2400" dirty="0"/>
          </a:p>
        </p:txBody>
      </p:sp>
      <p:pic>
        <p:nvPicPr>
          <p:cNvPr id="5" name="图片 4">
            <a:extLst>
              <a:ext uri="{FF2B5EF4-FFF2-40B4-BE49-F238E27FC236}">
                <a16:creationId xmlns:a16="http://schemas.microsoft.com/office/drawing/2014/main" id="{D5793FDD-09AE-47F0-A249-DEDB6A168F04}"/>
              </a:ext>
            </a:extLst>
          </p:cNvPr>
          <p:cNvPicPr>
            <a:picLocks noChangeAspect="1"/>
          </p:cNvPicPr>
          <p:nvPr/>
        </p:nvPicPr>
        <p:blipFill>
          <a:blip r:embed="rId2"/>
          <a:stretch>
            <a:fillRect/>
          </a:stretch>
        </p:blipFill>
        <p:spPr>
          <a:xfrm>
            <a:off x="1835696" y="2708920"/>
            <a:ext cx="4701326" cy="4017496"/>
          </a:xfrm>
          <a:prstGeom prst="rect">
            <a:avLst/>
          </a:prstGeom>
        </p:spPr>
      </p:pic>
    </p:spTree>
    <p:extLst>
      <p:ext uri="{BB962C8B-B14F-4D97-AF65-F5344CB8AC3E}">
        <p14:creationId xmlns:p14="http://schemas.microsoft.com/office/powerpoint/2010/main" val="248071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5A69CD-F2D7-4B02-B68A-A93192E80C01}"/>
              </a:ext>
            </a:extLst>
          </p:cNvPr>
          <p:cNvPicPr>
            <a:picLocks noChangeAspect="1"/>
          </p:cNvPicPr>
          <p:nvPr/>
        </p:nvPicPr>
        <p:blipFill>
          <a:blip r:embed="rId3"/>
          <a:stretch>
            <a:fillRect/>
          </a:stretch>
        </p:blipFill>
        <p:spPr>
          <a:xfrm>
            <a:off x="0" y="1185239"/>
            <a:ext cx="9144000" cy="4487521"/>
          </a:xfrm>
          <a:prstGeom prst="rect">
            <a:avLst/>
          </a:prstGeom>
        </p:spPr>
      </p:pic>
    </p:spTree>
    <p:extLst>
      <p:ext uri="{BB962C8B-B14F-4D97-AF65-F5344CB8AC3E}">
        <p14:creationId xmlns:p14="http://schemas.microsoft.com/office/powerpoint/2010/main" val="2517751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E547BB-EE7A-4A9F-A580-B8F84DDF6A16}"/>
              </a:ext>
            </a:extLst>
          </p:cNvPr>
          <p:cNvSpPr txBox="1"/>
          <p:nvPr/>
        </p:nvSpPr>
        <p:spPr>
          <a:xfrm>
            <a:off x="755576" y="1052736"/>
            <a:ext cx="7848872" cy="830997"/>
          </a:xfrm>
          <a:prstGeom prst="rect">
            <a:avLst/>
          </a:prstGeom>
          <a:noFill/>
        </p:spPr>
        <p:txBody>
          <a:bodyPr wrap="square">
            <a:spAutoFit/>
          </a:bodyPr>
          <a:lstStyle/>
          <a:p>
            <a:r>
              <a:rPr lang="zh-CN" altLang="en-US" sz="2400" dirty="0"/>
              <a:t>（</a:t>
            </a:r>
            <a:r>
              <a:rPr lang="en-US" altLang="zh-CN" sz="2400" dirty="0"/>
              <a:t>3</a:t>
            </a:r>
            <a:r>
              <a:rPr lang="zh-CN" altLang="en-US" sz="2400" dirty="0"/>
              <a:t>）拖拽两个温度设备节点到画布上，分别与条件判断的满足条件</a:t>
            </a:r>
            <a:r>
              <a:rPr lang="en-US" altLang="zh-CN" sz="2400" dirty="0"/>
              <a:t>1</a:t>
            </a:r>
            <a:r>
              <a:rPr lang="zh-CN" altLang="en-US" sz="2400" dirty="0"/>
              <a:t>和条件</a:t>
            </a:r>
            <a:r>
              <a:rPr lang="en-US" altLang="zh-CN" sz="2400" dirty="0"/>
              <a:t>2</a:t>
            </a:r>
            <a:r>
              <a:rPr lang="zh-CN" altLang="en-US" sz="2400" dirty="0"/>
              <a:t>连接起来，进行配置。</a:t>
            </a:r>
          </a:p>
        </p:txBody>
      </p:sp>
      <p:pic>
        <p:nvPicPr>
          <p:cNvPr id="5" name="图片 4">
            <a:extLst>
              <a:ext uri="{FF2B5EF4-FFF2-40B4-BE49-F238E27FC236}">
                <a16:creationId xmlns:a16="http://schemas.microsoft.com/office/drawing/2014/main" id="{896A616D-310F-4A2E-84B9-3CF69984BE97}"/>
              </a:ext>
            </a:extLst>
          </p:cNvPr>
          <p:cNvPicPr>
            <a:picLocks noChangeAspect="1"/>
          </p:cNvPicPr>
          <p:nvPr/>
        </p:nvPicPr>
        <p:blipFill>
          <a:blip r:embed="rId2"/>
          <a:stretch>
            <a:fillRect/>
          </a:stretch>
        </p:blipFill>
        <p:spPr>
          <a:xfrm>
            <a:off x="755576" y="2276872"/>
            <a:ext cx="3475021" cy="3452159"/>
          </a:xfrm>
          <a:prstGeom prst="rect">
            <a:avLst/>
          </a:prstGeom>
        </p:spPr>
      </p:pic>
      <p:pic>
        <p:nvPicPr>
          <p:cNvPr id="7" name="图片 6">
            <a:extLst>
              <a:ext uri="{FF2B5EF4-FFF2-40B4-BE49-F238E27FC236}">
                <a16:creationId xmlns:a16="http://schemas.microsoft.com/office/drawing/2014/main" id="{862DA182-DA72-4F2A-9067-AE35CEFAC0C9}"/>
              </a:ext>
            </a:extLst>
          </p:cNvPr>
          <p:cNvPicPr>
            <a:picLocks noChangeAspect="1"/>
          </p:cNvPicPr>
          <p:nvPr/>
        </p:nvPicPr>
        <p:blipFill>
          <a:blip r:embed="rId3"/>
          <a:stretch>
            <a:fillRect/>
          </a:stretch>
        </p:blipFill>
        <p:spPr>
          <a:xfrm>
            <a:off x="5097348" y="2154941"/>
            <a:ext cx="3238781" cy="3574090"/>
          </a:xfrm>
          <a:prstGeom prst="rect">
            <a:avLst/>
          </a:prstGeom>
        </p:spPr>
      </p:pic>
    </p:spTree>
    <p:extLst>
      <p:ext uri="{BB962C8B-B14F-4D97-AF65-F5344CB8AC3E}">
        <p14:creationId xmlns:p14="http://schemas.microsoft.com/office/powerpoint/2010/main" val="141465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B798F39-0BA8-4BC3-A292-55BFE26BF5B4}"/>
              </a:ext>
            </a:extLst>
          </p:cNvPr>
          <p:cNvGraphicFramePr>
            <a:graphicFrameLocks noGrp="1"/>
          </p:cNvGraphicFramePr>
          <p:nvPr>
            <p:extLst>
              <p:ext uri="{D42A27DB-BD31-4B8C-83A1-F6EECF244321}">
                <p14:modId xmlns:p14="http://schemas.microsoft.com/office/powerpoint/2010/main" val="1121969930"/>
              </p:ext>
            </p:extLst>
          </p:nvPr>
        </p:nvGraphicFramePr>
        <p:xfrm>
          <a:off x="899592" y="980728"/>
          <a:ext cx="7512496" cy="4166145"/>
        </p:xfrm>
        <a:graphic>
          <a:graphicData uri="http://schemas.openxmlformats.org/drawingml/2006/table">
            <a:tbl>
              <a:tblPr firstRow="1" bandRow="1">
                <a:tableStyleId>{5C22544A-7EE6-4342-B048-85BDC9FD1C3A}</a:tableStyleId>
              </a:tblPr>
              <a:tblGrid>
                <a:gridCol w="1981446">
                  <a:extLst>
                    <a:ext uri="{9D8B030D-6E8A-4147-A177-3AD203B41FA5}">
                      <a16:colId xmlns:a16="http://schemas.microsoft.com/office/drawing/2014/main" val="665323027"/>
                    </a:ext>
                  </a:extLst>
                </a:gridCol>
                <a:gridCol w="5531050">
                  <a:extLst>
                    <a:ext uri="{9D8B030D-6E8A-4147-A177-3AD203B41FA5}">
                      <a16:colId xmlns:a16="http://schemas.microsoft.com/office/drawing/2014/main" val="310943403"/>
                    </a:ext>
                  </a:extLst>
                </a:gridCol>
              </a:tblGrid>
              <a:tr h="687675">
                <a:tc>
                  <a:txBody>
                    <a:bodyPr/>
                    <a:lstStyle/>
                    <a:p>
                      <a:r>
                        <a:rPr lang="zh-CN" altLang="en-US" dirty="0"/>
                        <a:t>参数</a:t>
                      </a:r>
                    </a:p>
                  </a:txBody>
                  <a:tcPr/>
                </a:tc>
                <a:tc>
                  <a:txBody>
                    <a:bodyPr/>
                    <a:lstStyle/>
                    <a:p>
                      <a:r>
                        <a:rPr lang="zh-CN" altLang="en-US" dirty="0"/>
                        <a:t>描述</a:t>
                      </a:r>
                    </a:p>
                  </a:txBody>
                  <a:tcPr/>
                </a:tc>
                <a:extLst>
                  <a:ext uri="{0D108BD9-81ED-4DB2-BD59-A6C34878D82A}">
                    <a16:rowId xmlns:a16="http://schemas.microsoft.com/office/drawing/2014/main" val="3328140339"/>
                  </a:ext>
                </a:extLst>
              </a:tr>
              <a:tr h="687675">
                <a:tc>
                  <a:txBody>
                    <a:bodyPr/>
                    <a:lstStyle/>
                    <a:p>
                      <a:r>
                        <a:rPr lang="zh-CN" altLang="en-US" sz="1800" b="0" i="0" kern="1200" dirty="0">
                          <a:solidFill>
                            <a:schemeClr val="dk1"/>
                          </a:solidFill>
                          <a:effectLst/>
                          <a:latin typeface="+mn-lt"/>
                          <a:ea typeface="+mn-ea"/>
                          <a:cs typeface="+mn-cs"/>
                        </a:rPr>
                        <a:t>节点名称</a:t>
                      </a:r>
                      <a:endParaRPr lang="zh-CN" altLang="en-US" dirty="0"/>
                    </a:p>
                  </a:txBody>
                  <a:tcPr/>
                </a:tc>
                <a:tc>
                  <a:txBody>
                    <a:bodyPr/>
                    <a:lstStyle/>
                    <a:p>
                      <a:r>
                        <a:rPr lang="zh-CN" altLang="en-US" sz="1800" b="0" i="0" kern="1200" dirty="0">
                          <a:solidFill>
                            <a:schemeClr val="dk1"/>
                          </a:solidFill>
                          <a:effectLst/>
                          <a:latin typeface="+mn-lt"/>
                          <a:ea typeface="+mn-ea"/>
                          <a:cs typeface="+mn-cs"/>
                        </a:rPr>
                        <a:t>设置节点名称。</a:t>
                      </a:r>
                      <a:endParaRPr lang="zh-CN" altLang="en-US" dirty="0"/>
                    </a:p>
                  </a:txBody>
                  <a:tcPr/>
                </a:tc>
                <a:extLst>
                  <a:ext uri="{0D108BD9-81ED-4DB2-BD59-A6C34878D82A}">
                    <a16:rowId xmlns:a16="http://schemas.microsoft.com/office/drawing/2014/main" val="1239383786"/>
                  </a:ext>
                </a:extLst>
              </a:tr>
              <a:tr h="687675">
                <a:tc>
                  <a:txBody>
                    <a:bodyPr/>
                    <a:lstStyle/>
                    <a:p>
                      <a:r>
                        <a:rPr lang="zh-CN" altLang="en-US" sz="1800" b="0" i="0" kern="1200" dirty="0">
                          <a:solidFill>
                            <a:schemeClr val="dk1"/>
                          </a:solidFill>
                          <a:effectLst/>
                          <a:latin typeface="+mn-lt"/>
                          <a:ea typeface="+mn-ea"/>
                          <a:cs typeface="+mn-cs"/>
                        </a:rPr>
                        <a:t>选择要控制的设备</a:t>
                      </a:r>
                      <a:endParaRPr lang="zh-CN" altLang="en-US" dirty="0"/>
                    </a:p>
                  </a:txBody>
                  <a:tcPr/>
                </a:tc>
                <a:tc>
                  <a:txBody>
                    <a:bodyPr/>
                    <a:lstStyle/>
                    <a:p>
                      <a:r>
                        <a:rPr lang="zh-CN" altLang="en-US" sz="1800" b="0" i="0" kern="1200" dirty="0">
                          <a:solidFill>
                            <a:schemeClr val="dk1"/>
                          </a:solidFill>
                          <a:effectLst/>
                          <a:latin typeface="+mn-lt"/>
                          <a:ea typeface="+mn-ea"/>
                          <a:cs typeface="+mn-cs"/>
                        </a:rPr>
                        <a:t>选择设备。</a:t>
                      </a:r>
                      <a:endParaRPr lang="zh-CN" altLang="en-US" dirty="0"/>
                    </a:p>
                  </a:txBody>
                  <a:tcPr/>
                </a:tc>
                <a:extLst>
                  <a:ext uri="{0D108BD9-81ED-4DB2-BD59-A6C34878D82A}">
                    <a16:rowId xmlns:a16="http://schemas.microsoft.com/office/drawing/2014/main" val="1766821200"/>
                  </a:ext>
                </a:extLst>
              </a:tr>
              <a:tr h="687675">
                <a:tc>
                  <a:txBody>
                    <a:bodyPr/>
                    <a:lstStyle/>
                    <a:p>
                      <a:r>
                        <a:rPr lang="zh-CN" altLang="en-US" sz="1800" b="0" i="0" kern="1200" dirty="0">
                          <a:solidFill>
                            <a:schemeClr val="dk1"/>
                          </a:solidFill>
                          <a:effectLst/>
                          <a:latin typeface="+mn-lt"/>
                          <a:ea typeface="+mn-ea"/>
                          <a:cs typeface="+mn-cs"/>
                        </a:rPr>
                        <a:t>选择操作类型</a:t>
                      </a:r>
                      <a:endParaRPr lang="zh-CN" altLang="en-US" dirty="0"/>
                    </a:p>
                  </a:txBody>
                  <a:tcPr/>
                </a:tc>
                <a:tc>
                  <a:txBody>
                    <a:bodyPr/>
                    <a:lstStyle/>
                    <a:p>
                      <a:r>
                        <a:rPr lang="zh-CN" altLang="en-US" sz="1800" b="0" i="0" kern="1200" dirty="0">
                          <a:solidFill>
                            <a:schemeClr val="dk1"/>
                          </a:solidFill>
                          <a:effectLst/>
                          <a:latin typeface="+mn-lt"/>
                          <a:ea typeface="+mn-ea"/>
                          <a:cs typeface="+mn-cs"/>
                        </a:rPr>
                        <a:t>选择要操作的类型。可选：设备动作执行、查询设备属性、查询设备其他信息。本示例中需下发开关操作指令，所以选择为设备动作执行。</a:t>
                      </a:r>
                    </a:p>
                  </a:txBody>
                  <a:tcPr/>
                </a:tc>
                <a:extLst>
                  <a:ext uri="{0D108BD9-81ED-4DB2-BD59-A6C34878D82A}">
                    <a16:rowId xmlns:a16="http://schemas.microsoft.com/office/drawing/2014/main" val="1971427666"/>
                  </a:ext>
                </a:extLst>
              </a:tr>
              <a:tr h="687675">
                <a:tc>
                  <a:txBody>
                    <a:bodyPr/>
                    <a:lstStyle/>
                    <a:p>
                      <a:r>
                        <a:rPr lang="zh-CN" altLang="en-US" sz="1800" b="0" i="0" kern="1200" dirty="0">
                          <a:solidFill>
                            <a:schemeClr val="dk1"/>
                          </a:solidFill>
                          <a:effectLst/>
                          <a:latin typeface="+mn-lt"/>
                          <a:ea typeface="+mn-ea"/>
                          <a:cs typeface="+mn-cs"/>
                        </a:rPr>
                        <a:t>下发数据</a:t>
                      </a:r>
                      <a:endParaRPr lang="zh-CN" altLang="en-US" dirty="0"/>
                    </a:p>
                  </a:txBody>
                  <a:tcPr/>
                </a:tc>
                <a:tc>
                  <a:txBody>
                    <a:bodyPr/>
                    <a:lstStyle/>
                    <a:p>
                      <a:r>
                        <a:rPr lang="zh-CN" altLang="en-US" sz="1800" b="0" i="0" kern="1200" dirty="0">
                          <a:solidFill>
                            <a:schemeClr val="dk1"/>
                          </a:solidFill>
                          <a:effectLst/>
                          <a:latin typeface="+mn-lt"/>
                          <a:ea typeface="+mn-ea"/>
                          <a:cs typeface="+mn-cs"/>
                        </a:rPr>
                        <a:t>本示例中，设置下发数据为电源开关属性，满足条件时，设置电源开关固定值为静态布尔值为</a:t>
                      </a:r>
                      <a:r>
                        <a:rPr lang="en-US" altLang="zh-CN" sz="1800" b="0" i="0" kern="1200" dirty="0">
                          <a:solidFill>
                            <a:schemeClr val="dk1"/>
                          </a:solidFill>
                          <a:effectLst/>
                          <a:latin typeface="+mn-lt"/>
                          <a:ea typeface="+mn-ea"/>
                          <a:cs typeface="+mn-cs"/>
                        </a:rPr>
                        <a:t>true</a:t>
                      </a:r>
                      <a:r>
                        <a:rPr lang="zh-CN" altLang="en-US" sz="1800" b="0" i="0" kern="1200" dirty="0">
                          <a:solidFill>
                            <a:schemeClr val="dk1"/>
                          </a:solidFill>
                          <a:effectLst/>
                          <a:latin typeface="+mn-lt"/>
                          <a:ea typeface="+mn-ea"/>
                          <a:cs typeface="+mn-cs"/>
                        </a:rPr>
                        <a:t>，即温度值超过</a:t>
                      </a:r>
                      <a:r>
                        <a:rPr lang="en-US" altLang="zh-CN" sz="1800" b="0" i="0" kern="1200" dirty="0">
                          <a:solidFill>
                            <a:schemeClr val="dk1"/>
                          </a:solidFill>
                          <a:effectLst/>
                          <a:latin typeface="+mn-lt"/>
                          <a:ea typeface="+mn-ea"/>
                          <a:cs typeface="+mn-cs"/>
                        </a:rPr>
                        <a:t>28</a:t>
                      </a:r>
                      <a:r>
                        <a:rPr lang="zh-CN" altLang="en-US" sz="1800" b="0" i="0" kern="1200" dirty="0">
                          <a:solidFill>
                            <a:schemeClr val="dk1"/>
                          </a:solidFill>
                          <a:effectLst/>
                          <a:latin typeface="+mn-lt"/>
                          <a:ea typeface="+mn-ea"/>
                          <a:cs typeface="+mn-cs"/>
                        </a:rPr>
                        <a:t>时，开启空调。低于</a:t>
                      </a:r>
                      <a:r>
                        <a:rPr lang="en-US" altLang="zh-CN" sz="1800" b="0" i="0" kern="1200" dirty="0">
                          <a:solidFill>
                            <a:schemeClr val="dk1"/>
                          </a:solidFill>
                          <a:effectLst/>
                          <a:latin typeface="+mn-lt"/>
                          <a:ea typeface="+mn-ea"/>
                          <a:cs typeface="+mn-cs"/>
                        </a:rPr>
                        <a:t>24</a:t>
                      </a:r>
                      <a:r>
                        <a:rPr lang="zh-CN" altLang="en-US" sz="1800" b="0" i="0" kern="1200" dirty="0">
                          <a:solidFill>
                            <a:schemeClr val="dk1"/>
                          </a:solidFill>
                          <a:effectLst/>
                          <a:latin typeface="+mn-lt"/>
                          <a:ea typeface="+mn-ea"/>
                          <a:cs typeface="+mn-cs"/>
                        </a:rPr>
                        <a:t>度时，设置电源开关固定值为静态布尔值</a:t>
                      </a:r>
                      <a:r>
                        <a:rPr lang="en-US" altLang="zh-CN" sz="1800" b="0" i="0" kern="1200" dirty="0">
                          <a:solidFill>
                            <a:schemeClr val="dk1"/>
                          </a:solidFill>
                          <a:effectLst/>
                          <a:latin typeface="+mn-lt"/>
                          <a:ea typeface="+mn-ea"/>
                          <a:cs typeface="+mn-cs"/>
                        </a:rPr>
                        <a:t>false</a:t>
                      </a:r>
                      <a:r>
                        <a:rPr lang="zh-CN" altLang="en-US" sz="1800" b="0" i="0" kern="1200" dirty="0">
                          <a:solidFill>
                            <a:schemeClr val="dk1"/>
                          </a:solidFill>
                          <a:effectLst/>
                          <a:latin typeface="+mn-lt"/>
                          <a:ea typeface="+mn-ea"/>
                          <a:cs typeface="+mn-cs"/>
                        </a:rPr>
                        <a:t>，即关闭空调。</a:t>
                      </a:r>
                      <a:endParaRPr lang="zh-CN" altLang="en-US" dirty="0"/>
                    </a:p>
                  </a:txBody>
                  <a:tcPr/>
                </a:tc>
                <a:extLst>
                  <a:ext uri="{0D108BD9-81ED-4DB2-BD59-A6C34878D82A}">
                    <a16:rowId xmlns:a16="http://schemas.microsoft.com/office/drawing/2014/main" val="4207381498"/>
                  </a:ext>
                </a:extLst>
              </a:tr>
            </a:tbl>
          </a:graphicData>
        </a:graphic>
      </p:graphicFrame>
    </p:spTree>
    <p:extLst>
      <p:ext uri="{BB962C8B-B14F-4D97-AF65-F5344CB8AC3E}">
        <p14:creationId xmlns:p14="http://schemas.microsoft.com/office/powerpoint/2010/main" val="3557060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12761BF-E5D4-4808-8A38-D512BDB81E7F}"/>
              </a:ext>
            </a:extLst>
          </p:cNvPr>
          <p:cNvSpPr txBox="1"/>
          <p:nvPr/>
        </p:nvSpPr>
        <p:spPr>
          <a:xfrm>
            <a:off x="755576" y="1052736"/>
            <a:ext cx="7848872" cy="830997"/>
          </a:xfrm>
          <a:prstGeom prst="rect">
            <a:avLst/>
          </a:prstGeom>
          <a:noFill/>
        </p:spPr>
        <p:txBody>
          <a:bodyPr wrap="square">
            <a:spAutoFit/>
          </a:bodyPr>
          <a:lstStyle/>
          <a:p>
            <a:r>
              <a:rPr lang="zh-CN" altLang="en-US" sz="2400" dirty="0"/>
              <a:t>（</a:t>
            </a:r>
            <a:r>
              <a:rPr lang="en-US" altLang="zh-CN" sz="2400" dirty="0"/>
              <a:t>4</a:t>
            </a:r>
            <a:r>
              <a:rPr lang="zh-CN" altLang="en-US" sz="2400" dirty="0"/>
              <a:t>）拖拽两个钉钉机器人节点到画布上，分别与温度设备连接起来，进行配置。</a:t>
            </a:r>
          </a:p>
        </p:txBody>
      </p:sp>
      <p:pic>
        <p:nvPicPr>
          <p:cNvPr id="4" name="图片 3">
            <a:extLst>
              <a:ext uri="{FF2B5EF4-FFF2-40B4-BE49-F238E27FC236}">
                <a16:creationId xmlns:a16="http://schemas.microsoft.com/office/drawing/2014/main" id="{8325697E-5AF1-42DB-9FA1-7A72F66D2DF6}"/>
              </a:ext>
            </a:extLst>
          </p:cNvPr>
          <p:cNvPicPr>
            <a:picLocks noChangeAspect="1"/>
          </p:cNvPicPr>
          <p:nvPr/>
        </p:nvPicPr>
        <p:blipFill>
          <a:blip r:embed="rId2"/>
          <a:stretch>
            <a:fillRect/>
          </a:stretch>
        </p:blipFill>
        <p:spPr>
          <a:xfrm>
            <a:off x="1115616" y="1891869"/>
            <a:ext cx="3055885" cy="4900085"/>
          </a:xfrm>
          <a:prstGeom prst="rect">
            <a:avLst/>
          </a:prstGeom>
        </p:spPr>
      </p:pic>
      <p:pic>
        <p:nvPicPr>
          <p:cNvPr id="6" name="图片 5">
            <a:extLst>
              <a:ext uri="{FF2B5EF4-FFF2-40B4-BE49-F238E27FC236}">
                <a16:creationId xmlns:a16="http://schemas.microsoft.com/office/drawing/2014/main" id="{B3F9D115-86AC-4940-ACCB-51721827DC43}"/>
              </a:ext>
            </a:extLst>
          </p:cNvPr>
          <p:cNvPicPr>
            <a:picLocks noChangeAspect="1"/>
          </p:cNvPicPr>
          <p:nvPr/>
        </p:nvPicPr>
        <p:blipFill>
          <a:blip r:embed="rId3"/>
          <a:stretch>
            <a:fillRect/>
          </a:stretch>
        </p:blipFill>
        <p:spPr>
          <a:xfrm>
            <a:off x="4675944" y="1888058"/>
            <a:ext cx="2941575" cy="4907705"/>
          </a:xfrm>
          <a:prstGeom prst="rect">
            <a:avLst/>
          </a:prstGeom>
        </p:spPr>
      </p:pic>
    </p:spTree>
    <p:extLst>
      <p:ext uri="{BB962C8B-B14F-4D97-AF65-F5344CB8AC3E}">
        <p14:creationId xmlns:p14="http://schemas.microsoft.com/office/powerpoint/2010/main" val="766508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27D967-A99B-44A8-88CF-832D6006F3B8}"/>
              </a:ext>
            </a:extLst>
          </p:cNvPr>
          <p:cNvPicPr>
            <a:picLocks noChangeAspect="1"/>
          </p:cNvPicPr>
          <p:nvPr/>
        </p:nvPicPr>
        <p:blipFill>
          <a:blip r:embed="rId2"/>
          <a:stretch>
            <a:fillRect/>
          </a:stretch>
        </p:blipFill>
        <p:spPr>
          <a:xfrm>
            <a:off x="2483768" y="2564904"/>
            <a:ext cx="3505504" cy="602032"/>
          </a:xfrm>
          <a:prstGeom prst="rect">
            <a:avLst/>
          </a:prstGeom>
        </p:spPr>
      </p:pic>
      <p:sp>
        <p:nvSpPr>
          <p:cNvPr id="4" name="文本框 3">
            <a:extLst>
              <a:ext uri="{FF2B5EF4-FFF2-40B4-BE49-F238E27FC236}">
                <a16:creationId xmlns:a16="http://schemas.microsoft.com/office/drawing/2014/main" id="{A2DC01E1-9450-4858-AADA-ED2DA2102518}"/>
              </a:ext>
            </a:extLst>
          </p:cNvPr>
          <p:cNvSpPr txBox="1"/>
          <p:nvPr/>
        </p:nvSpPr>
        <p:spPr>
          <a:xfrm>
            <a:off x="647564" y="1196752"/>
            <a:ext cx="7848872" cy="1200329"/>
          </a:xfrm>
          <a:prstGeom prst="rect">
            <a:avLst/>
          </a:prstGeom>
          <a:noFill/>
        </p:spPr>
        <p:txBody>
          <a:bodyPr wrap="square">
            <a:spAutoFit/>
          </a:bodyPr>
          <a:lstStyle/>
          <a:p>
            <a:r>
              <a:rPr lang="zh-CN" altLang="en-US" sz="2400" dirty="0"/>
              <a:t>（</a:t>
            </a:r>
            <a:r>
              <a:rPr lang="en-US" altLang="zh-CN" sz="2400" dirty="0"/>
              <a:t>5</a:t>
            </a:r>
            <a:r>
              <a:rPr lang="zh-CN" altLang="en-US" sz="2400" dirty="0"/>
              <a:t>）配置完成后，单击页面右上方的整理节点位置按钮，自动整理节点位置。</a:t>
            </a:r>
            <a:endParaRPr lang="en-US" altLang="zh-CN" sz="2400" dirty="0"/>
          </a:p>
          <a:p>
            <a:r>
              <a:rPr lang="en-US" altLang="zh-CN" sz="2400" dirty="0"/>
              <a:t>       </a:t>
            </a:r>
            <a:r>
              <a:rPr lang="zh-CN" altLang="en-US" sz="2400" dirty="0"/>
              <a:t>保存按钮保存，保存设置。</a:t>
            </a:r>
          </a:p>
        </p:txBody>
      </p:sp>
    </p:spTree>
    <p:extLst>
      <p:ext uri="{BB962C8B-B14F-4D97-AF65-F5344CB8AC3E}">
        <p14:creationId xmlns:p14="http://schemas.microsoft.com/office/powerpoint/2010/main" val="4121607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57DBBB-08C2-42CC-97E6-8EEA0C0C9AD3}"/>
              </a:ext>
            </a:extLst>
          </p:cNvPr>
          <p:cNvSpPr txBox="1"/>
          <p:nvPr/>
        </p:nvSpPr>
        <p:spPr>
          <a:xfrm>
            <a:off x="1619672" y="980728"/>
            <a:ext cx="5832648" cy="646331"/>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6.</a:t>
            </a:r>
            <a:r>
              <a:rPr lang="zh-CN" altLang="en-US" sz="3600" b="1" dirty="0">
                <a:solidFill>
                  <a:srgbClr val="660066"/>
                </a:solidFill>
                <a:ea typeface="隶书" panose="02010509060101010101" pitchFamily="1" charset="-122"/>
                <a:cs typeface="+mj-cs"/>
              </a:rPr>
              <a:t> 调试与发布</a:t>
            </a:r>
            <a:endParaRPr lang="en-US" altLang="zh-CN" sz="3600" b="1" dirty="0">
              <a:solidFill>
                <a:srgbClr val="660066"/>
              </a:solidFill>
              <a:ea typeface="隶书" panose="02010509060101010101" pitchFamily="1" charset="-122"/>
              <a:cs typeface="+mj-cs"/>
            </a:endParaRPr>
          </a:p>
        </p:txBody>
      </p:sp>
      <p:pic>
        <p:nvPicPr>
          <p:cNvPr id="5" name="图片 4">
            <a:extLst>
              <a:ext uri="{FF2B5EF4-FFF2-40B4-BE49-F238E27FC236}">
                <a16:creationId xmlns:a16="http://schemas.microsoft.com/office/drawing/2014/main" id="{D4A1DABC-DFD6-4342-97E2-10D055EE929A}"/>
              </a:ext>
            </a:extLst>
          </p:cNvPr>
          <p:cNvPicPr>
            <a:picLocks noChangeAspect="1"/>
          </p:cNvPicPr>
          <p:nvPr/>
        </p:nvPicPr>
        <p:blipFill>
          <a:blip r:embed="rId3"/>
          <a:stretch>
            <a:fillRect/>
          </a:stretch>
        </p:blipFill>
        <p:spPr>
          <a:xfrm>
            <a:off x="0" y="2924944"/>
            <a:ext cx="9144000" cy="2165978"/>
          </a:xfrm>
          <a:prstGeom prst="rect">
            <a:avLst/>
          </a:prstGeom>
        </p:spPr>
      </p:pic>
      <p:sp>
        <p:nvSpPr>
          <p:cNvPr id="7" name="文本框 6">
            <a:extLst>
              <a:ext uri="{FF2B5EF4-FFF2-40B4-BE49-F238E27FC236}">
                <a16:creationId xmlns:a16="http://schemas.microsoft.com/office/drawing/2014/main" id="{1676CF91-8FC5-43E2-8096-CAD6C5041EAA}"/>
              </a:ext>
            </a:extLst>
          </p:cNvPr>
          <p:cNvSpPr txBox="1"/>
          <p:nvPr/>
        </p:nvSpPr>
        <p:spPr>
          <a:xfrm>
            <a:off x="179512" y="1814336"/>
            <a:ext cx="7992888" cy="1200329"/>
          </a:xfrm>
          <a:prstGeom prst="rect">
            <a:avLst/>
          </a:prstGeom>
          <a:noFill/>
        </p:spPr>
        <p:txBody>
          <a:bodyPr wrap="square">
            <a:spAutoFit/>
          </a:bodyPr>
          <a:lstStyle/>
          <a:p>
            <a:r>
              <a:rPr lang="zh-CN" altLang="en-US" sz="2400" dirty="0"/>
              <a:t>画布上点击设备触发，单击右上方的部署调试按钮部署，部署并启动服务。</a:t>
            </a:r>
          </a:p>
          <a:p>
            <a:r>
              <a:rPr lang="zh-CN" altLang="en-US" sz="2400" dirty="0"/>
              <a:t>       </a:t>
            </a:r>
          </a:p>
        </p:txBody>
      </p:sp>
    </p:spTree>
    <p:extLst>
      <p:ext uri="{BB962C8B-B14F-4D97-AF65-F5344CB8AC3E}">
        <p14:creationId xmlns:p14="http://schemas.microsoft.com/office/powerpoint/2010/main" val="1560099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288D21E-4F5D-4760-83B2-C1EE8364DD5E}"/>
              </a:ext>
            </a:extLst>
          </p:cNvPr>
          <p:cNvSpPr txBox="1"/>
          <p:nvPr/>
        </p:nvSpPr>
        <p:spPr>
          <a:xfrm>
            <a:off x="467544" y="1166842"/>
            <a:ext cx="3744416" cy="4893647"/>
          </a:xfrm>
          <a:prstGeom prst="rect">
            <a:avLst/>
          </a:prstGeom>
          <a:noFill/>
        </p:spPr>
        <p:txBody>
          <a:bodyPr wrap="square">
            <a:spAutoFit/>
          </a:bodyPr>
          <a:lstStyle/>
          <a:p>
            <a:r>
              <a:rPr lang="zh-CN" altLang="en-US" sz="2400" dirty="0"/>
              <a:t>在弹出的对话框中，单击前往，前往产品的设备模拟器页面。</a:t>
            </a:r>
          </a:p>
          <a:p>
            <a:r>
              <a:rPr lang="zh-CN" altLang="en-US" sz="2400" dirty="0"/>
              <a:t>单击启动设备模拟器。</a:t>
            </a:r>
          </a:p>
          <a:p>
            <a:r>
              <a:rPr lang="zh-CN" altLang="en-US" sz="2400" dirty="0"/>
              <a:t>选择上行指令调试 </a:t>
            </a:r>
            <a:r>
              <a:rPr lang="en-US" altLang="zh-CN" sz="2400" dirty="0"/>
              <a:t>&gt; </a:t>
            </a:r>
            <a:r>
              <a:rPr lang="zh-CN" altLang="en-US" sz="2400" dirty="0"/>
              <a:t>属性上报。</a:t>
            </a:r>
          </a:p>
          <a:p>
            <a:r>
              <a:rPr lang="zh-CN" altLang="en-US" sz="2400" dirty="0"/>
              <a:t>在默认模块中推送调试指令。</a:t>
            </a:r>
          </a:p>
          <a:p>
            <a:r>
              <a:rPr lang="zh-CN" altLang="en-US" sz="2400" dirty="0"/>
              <a:t>左图示例中，模拟推送的当前温度值是</a:t>
            </a:r>
            <a:r>
              <a:rPr lang="en-US" altLang="zh-CN" sz="2400" dirty="0"/>
              <a:t>29</a:t>
            </a:r>
            <a:r>
              <a:rPr lang="zh-CN" altLang="en-US" sz="2400" dirty="0"/>
              <a:t>，空调开启。</a:t>
            </a:r>
            <a:endParaRPr lang="en-US" altLang="zh-CN" sz="2400" dirty="0"/>
          </a:p>
          <a:p>
            <a:r>
              <a:rPr lang="zh-CN" altLang="en-US" sz="2400" dirty="0"/>
              <a:t>点击发送指令。</a:t>
            </a:r>
            <a:endParaRPr lang="en-US" altLang="zh-CN" sz="2400" dirty="0"/>
          </a:p>
          <a:p>
            <a:endParaRPr lang="zh-CN" altLang="en-US" sz="2400" dirty="0"/>
          </a:p>
        </p:txBody>
      </p:sp>
      <p:pic>
        <p:nvPicPr>
          <p:cNvPr id="5" name="图片 4">
            <a:extLst>
              <a:ext uri="{FF2B5EF4-FFF2-40B4-BE49-F238E27FC236}">
                <a16:creationId xmlns:a16="http://schemas.microsoft.com/office/drawing/2014/main" id="{771E3688-DF8B-4034-9A52-872F1B02601C}"/>
              </a:ext>
            </a:extLst>
          </p:cNvPr>
          <p:cNvPicPr>
            <a:picLocks noChangeAspect="1"/>
          </p:cNvPicPr>
          <p:nvPr/>
        </p:nvPicPr>
        <p:blipFill>
          <a:blip r:embed="rId3"/>
          <a:stretch>
            <a:fillRect/>
          </a:stretch>
        </p:blipFill>
        <p:spPr>
          <a:xfrm>
            <a:off x="4716016" y="753144"/>
            <a:ext cx="3058845" cy="5872187"/>
          </a:xfrm>
          <a:prstGeom prst="rect">
            <a:avLst/>
          </a:prstGeom>
        </p:spPr>
      </p:pic>
    </p:spTree>
    <p:extLst>
      <p:ext uri="{BB962C8B-B14F-4D97-AF65-F5344CB8AC3E}">
        <p14:creationId xmlns:p14="http://schemas.microsoft.com/office/powerpoint/2010/main" val="4114869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1EEEE6-D440-4B9E-9E82-5E7C5C461F11}"/>
              </a:ext>
            </a:extLst>
          </p:cNvPr>
          <p:cNvPicPr>
            <a:picLocks noChangeAspect="1"/>
          </p:cNvPicPr>
          <p:nvPr/>
        </p:nvPicPr>
        <p:blipFill>
          <a:blip r:embed="rId3"/>
          <a:stretch>
            <a:fillRect/>
          </a:stretch>
        </p:blipFill>
        <p:spPr>
          <a:xfrm>
            <a:off x="1043608" y="980728"/>
            <a:ext cx="4823878" cy="1021168"/>
          </a:xfrm>
          <a:prstGeom prst="rect">
            <a:avLst/>
          </a:prstGeom>
        </p:spPr>
      </p:pic>
      <p:pic>
        <p:nvPicPr>
          <p:cNvPr id="7" name="图片 6">
            <a:extLst>
              <a:ext uri="{FF2B5EF4-FFF2-40B4-BE49-F238E27FC236}">
                <a16:creationId xmlns:a16="http://schemas.microsoft.com/office/drawing/2014/main" id="{68570482-31CD-4B8A-A744-4116718E67DC}"/>
              </a:ext>
            </a:extLst>
          </p:cNvPr>
          <p:cNvPicPr>
            <a:picLocks noChangeAspect="1"/>
          </p:cNvPicPr>
          <p:nvPr/>
        </p:nvPicPr>
        <p:blipFill>
          <a:blip r:embed="rId4"/>
          <a:stretch>
            <a:fillRect/>
          </a:stretch>
        </p:blipFill>
        <p:spPr>
          <a:xfrm>
            <a:off x="0" y="2226693"/>
            <a:ext cx="9144000" cy="2404614"/>
          </a:xfrm>
          <a:prstGeom prst="rect">
            <a:avLst/>
          </a:prstGeom>
        </p:spPr>
      </p:pic>
      <p:sp>
        <p:nvSpPr>
          <p:cNvPr id="9" name="文本框 8">
            <a:extLst>
              <a:ext uri="{FF2B5EF4-FFF2-40B4-BE49-F238E27FC236}">
                <a16:creationId xmlns:a16="http://schemas.microsoft.com/office/drawing/2014/main" id="{4D275C18-74CE-4AC0-B349-8C33A0613627}"/>
              </a:ext>
            </a:extLst>
          </p:cNvPr>
          <p:cNvSpPr txBox="1"/>
          <p:nvPr/>
        </p:nvSpPr>
        <p:spPr>
          <a:xfrm>
            <a:off x="179512" y="5277107"/>
            <a:ext cx="8856984" cy="1200329"/>
          </a:xfrm>
          <a:prstGeom prst="rect">
            <a:avLst/>
          </a:prstGeom>
          <a:noFill/>
        </p:spPr>
        <p:txBody>
          <a:bodyPr wrap="square">
            <a:spAutoFit/>
          </a:bodyPr>
          <a:lstStyle/>
          <a:p>
            <a:r>
              <a:rPr lang="zh-CN" altLang="en-US" sz="2400" dirty="0"/>
              <a:t>在温度设备的设备模拟器页面，设备端日志区域可查看到接收的指令。即业务逻辑编排中需要进行调整的设备参数被接收到了，调用和执行成功。</a:t>
            </a:r>
          </a:p>
        </p:txBody>
      </p:sp>
    </p:spTree>
    <p:extLst>
      <p:ext uri="{BB962C8B-B14F-4D97-AF65-F5344CB8AC3E}">
        <p14:creationId xmlns:p14="http://schemas.microsoft.com/office/powerpoint/2010/main" val="157003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D65A3B-5C3F-4943-870D-D0BE93158AF1}"/>
              </a:ext>
            </a:extLst>
          </p:cNvPr>
          <p:cNvPicPr>
            <a:picLocks noChangeAspect="1"/>
          </p:cNvPicPr>
          <p:nvPr/>
        </p:nvPicPr>
        <p:blipFill>
          <a:blip r:embed="rId3"/>
          <a:stretch>
            <a:fillRect/>
          </a:stretch>
        </p:blipFill>
        <p:spPr>
          <a:xfrm>
            <a:off x="2286000" y="759026"/>
            <a:ext cx="5189471" cy="5986279"/>
          </a:xfrm>
          <a:prstGeom prst="rect">
            <a:avLst/>
          </a:prstGeom>
        </p:spPr>
      </p:pic>
      <p:sp>
        <p:nvSpPr>
          <p:cNvPr id="5" name="文本框 4">
            <a:extLst>
              <a:ext uri="{FF2B5EF4-FFF2-40B4-BE49-F238E27FC236}">
                <a16:creationId xmlns:a16="http://schemas.microsoft.com/office/drawing/2014/main" id="{2711C536-AE6C-4D8D-A809-9415C700BBCA}"/>
              </a:ext>
            </a:extLst>
          </p:cNvPr>
          <p:cNvSpPr txBox="1"/>
          <p:nvPr/>
        </p:nvSpPr>
        <p:spPr>
          <a:xfrm>
            <a:off x="107504" y="2924944"/>
            <a:ext cx="1944216" cy="1846659"/>
          </a:xfrm>
          <a:prstGeom prst="rect">
            <a:avLst/>
          </a:prstGeom>
          <a:noFill/>
        </p:spPr>
        <p:txBody>
          <a:bodyPr wrap="square">
            <a:spAutoFit/>
          </a:bodyPr>
          <a:lstStyle/>
          <a:p>
            <a:r>
              <a:rPr lang="zh-CN" altLang="en-US" sz="2400" dirty="0"/>
              <a:t>返回业务逻辑编辑页面，查看相关日志。</a:t>
            </a:r>
          </a:p>
          <a:p>
            <a:endParaRPr lang="zh-CN" altLang="en-US" dirty="0"/>
          </a:p>
        </p:txBody>
      </p:sp>
    </p:spTree>
    <p:extLst>
      <p:ext uri="{BB962C8B-B14F-4D97-AF65-F5344CB8AC3E}">
        <p14:creationId xmlns:p14="http://schemas.microsoft.com/office/powerpoint/2010/main" val="3456880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5124E4F-02D2-4FEB-A728-E9F47561AE2B}"/>
              </a:ext>
            </a:extLst>
          </p:cNvPr>
          <p:cNvSpPr txBox="1"/>
          <p:nvPr/>
        </p:nvSpPr>
        <p:spPr>
          <a:xfrm>
            <a:off x="395536" y="1196752"/>
            <a:ext cx="8496944" cy="1200329"/>
          </a:xfrm>
          <a:prstGeom prst="rect">
            <a:avLst/>
          </a:prstGeom>
          <a:noFill/>
        </p:spPr>
        <p:txBody>
          <a:bodyPr wrap="square">
            <a:spAutoFit/>
          </a:bodyPr>
          <a:lstStyle/>
          <a:p>
            <a:r>
              <a:rPr lang="zh-CN" altLang="en-US" sz="2400" dirty="0"/>
              <a:t>  在业务服务编辑页面，单击右上方的发布按钮发布，发布服务。</a:t>
            </a:r>
          </a:p>
          <a:p>
            <a:r>
              <a:rPr lang="zh-CN" altLang="en-US" sz="2400" dirty="0"/>
              <a:t>业务服务需要发布到云端，才能被调用</a:t>
            </a:r>
            <a:r>
              <a:rPr lang="zh-CN" altLang="en-US" dirty="0"/>
              <a:t>。</a:t>
            </a:r>
          </a:p>
        </p:txBody>
      </p:sp>
      <p:pic>
        <p:nvPicPr>
          <p:cNvPr id="5" name="图片 4">
            <a:extLst>
              <a:ext uri="{FF2B5EF4-FFF2-40B4-BE49-F238E27FC236}">
                <a16:creationId xmlns:a16="http://schemas.microsoft.com/office/drawing/2014/main" id="{DC38E5C9-C2DD-442D-BFDD-10AE1CF55BBA}"/>
              </a:ext>
            </a:extLst>
          </p:cNvPr>
          <p:cNvPicPr>
            <a:picLocks noChangeAspect="1"/>
          </p:cNvPicPr>
          <p:nvPr/>
        </p:nvPicPr>
        <p:blipFill>
          <a:blip r:embed="rId2"/>
          <a:stretch>
            <a:fillRect/>
          </a:stretch>
        </p:blipFill>
        <p:spPr>
          <a:xfrm>
            <a:off x="1860791" y="2708920"/>
            <a:ext cx="4604943" cy="1223043"/>
          </a:xfrm>
          <a:prstGeom prst="rect">
            <a:avLst/>
          </a:prstGeom>
        </p:spPr>
      </p:pic>
    </p:spTree>
    <p:extLst>
      <p:ext uri="{BB962C8B-B14F-4D97-AF65-F5344CB8AC3E}">
        <p14:creationId xmlns:p14="http://schemas.microsoft.com/office/powerpoint/2010/main" val="184223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C404F17-B156-435D-925C-792A084F3E9E}"/>
              </a:ext>
            </a:extLst>
          </p:cNvPr>
          <p:cNvSpPr txBox="1"/>
          <p:nvPr/>
        </p:nvSpPr>
        <p:spPr>
          <a:xfrm>
            <a:off x="1655676" y="764704"/>
            <a:ext cx="5832648" cy="646331"/>
          </a:xfrm>
          <a:prstGeom prst="rect">
            <a:avLst/>
          </a:prstGeom>
          <a:noFill/>
        </p:spPr>
        <p:txBody>
          <a:bodyPr wrap="square">
            <a:spAutoFit/>
          </a:bodyPr>
          <a:lstStyle/>
          <a:p>
            <a:pPr algn="ctr"/>
            <a:r>
              <a:rPr lang="en-US" altLang="zh-CN" sz="3600" b="1" dirty="0">
                <a:solidFill>
                  <a:srgbClr val="660066"/>
                </a:solidFill>
                <a:ea typeface="隶书" panose="02010509060101010101" pitchFamily="1" charset="-122"/>
                <a:cs typeface="+mj-cs"/>
              </a:rPr>
              <a:t>6.</a:t>
            </a:r>
            <a:r>
              <a:rPr lang="zh-CN" altLang="en-US" sz="3600" b="1" dirty="0">
                <a:solidFill>
                  <a:srgbClr val="660066"/>
                </a:solidFill>
                <a:ea typeface="隶书" panose="02010509060101010101" pitchFamily="1" charset="-122"/>
                <a:cs typeface="+mj-cs"/>
              </a:rPr>
              <a:t> 功能完善</a:t>
            </a:r>
            <a:endParaRPr lang="en-US" altLang="zh-CN" sz="3600" b="1" dirty="0">
              <a:solidFill>
                <a:srgbClr val="660066"/>
              </a:solidFill>
              <a:ea typeface="隶书" panose="02010509060101010101" pitchFamily="1" charset="-122"/>
              <a:cs typeface="+mj-cs"/>
            </a:endParaRPr>
          </a:p>
        </p:txBody>
      </p:sp>
      <p:sp>
        <p:nvSpPr>
          <p:cNvPr id="4" name="文本框 3">
            <a:extLst>
              <a:ext uri="{FF2B5EF4-FFF2-40B4-BE49-F238E27FC236}">
                <a16:creationId xmlns:a16="http://schemas.microsoft.com/office/drawing/2014/main" id="{47467F9C-B2C0-4564-9EB6-799CD535A65E}"/>
              </a:ext>
            </a:extLst>
          </p:cNvPr>
          <p:cNvSpPr txBox="1"/>
          <p:nvPr/>
        </p:nvSpPr>
        <p:spPr>
          <a:xfrm>
            <a:off x="611560" y="1427059"/>
            <a:ext cx="6606480" cy="646331"/>
          </a:xfrm>
          <a:prstGeom prst="rect">
            <a:avLst/>
          </a:prstGeom>
          <a:noFill/>
        </p:spPr>
        <p:txBody>
          <a:bodyPr wrap="square">
            <a:spAutoFit/>
          </a:bodyPr>
          <a:lstStyle/>
          <a:p>
            <a:r>
              <a:rPr lang="en-US" altLang="zh-CN" dirty="0">
                <a:hlinkClick r:id="rId2"/>
              </a:rPr>
              <a:t>https://help.aliyun.com/document_detail/121918.html</a:t>
            </a:r>
            <a:endParaRPr lang="en-US" altLang="zh-CN" dirty="0"/>
          </a:p>
          <a:p>
            <a:endParaRPr lang="zh-CN" altLang="en-US" dirty="0"/>
          </a:p>
        </p:txBody>
      </p:sp>
      <p:pic>
        <p:nvPicPr>
          <p:cNvPr id="6" name="图片 5">
            <a:extLst>
              <a:ext uri="{FF2B5EF4-FFF2-40B4-BE49-F238E27FC236}">
                <a16:creationId xmlns:a16="http://schemas.microsoft.com/office/drawing/2014/main" id="{3D6D046A-C4E2-4A6F-BDCB-54E7CA2F4F60}"/>
              </a:ext>
            </a:extLst>
          </p:cNvPr>
          <p:cNvPicPr>
            <a:picLocks noChangeAspect="1"/>
          </p:cNvPicPr>
          <p:nvPr/>
        </p:nvPicPr>
        <p:blipFill>
          <a:blip r:embed="rId3"/>
          <a:stretch>
            <a:fillRect/>
          </a:stretch>
        </p:blipFill>
        <p:spPr>
          <a:xfrm>
            <a:off x="467544" y="1948984"/>
            <a:ext cx="8495928" cy="4892372"/>
          </a:xfrm>
          <a:prstGeom prst="rect">
            <a:avLst/>
          </a:prstGeom>
        </p:spPr>
      </p:pic>
    </p:spTree>
    <p:extLst>
      <p:ext uri="{BB962C8B-B14F-4D97-AF65-F5344CB8AC3E}">
        <p14:creationId xmlns:p14="http://schemas.microsoft.com/office/powerpoint/2010/main" val="2767309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B2A5A07-542D-4E35-8913-711E32E29D86}"/>
              </a:ext>
            </a:extLst>
          </p:cNvPr>
          <p:cNvSpPr txBox="1"/>
          <p:nvPr/>
        </p:nvSpPr>
        <p:spPr>
          <a:xfrm>
            <a:off x="2987824" y="980728"/>
            <a:ext cx="4572000" cy="646331"/>
          </a:xfrm>
          <a:prstGeom prst="rect">
            <a:avLst/>
          </a:prstGeom>
          <a:noFill/>
        </p:spPr>
        <p:txBody>
          <a:bodyPr wrap="square">
            <a:spAutoFit/>
          </a:bodyPr>
          <a:lstStyle/>
          <a:p>
            <a:r>
              <a:rPr lang="zh-CN" altLang="en-US" sz="3600" b="1" dirty="0">
                <a:solidFill>
                  <a:srgbClr val="660066"/>
                </a:solidFill>
                <a:ea typeface="隶书" panose="02010509060101010101" pitchFamily="1" charset="-122"/>
                <a:cs typeface="+mj-cs"/>
              </a:rPr>
              <a:t>什么是业务逻辑</a:t>
            </a:r>
          </a:p>
        </p:txBody>
      </p:sp>
      <p:sp>
        <p:nvSpPr>
          <p:cNvPr id="5" name="文本框 4">
            <a:extLst>
              <a:ext uri="{FF2B5EF4-FFF2-40B4-BE49-F238E27FC236}">
                <a16:creationId xmlns:a16="http://schemas.microsoft.com/office/drawing/2014/main" id="{BC7CE986-6EF2-411C-8048-3E0B31594361}"/>
              </a:ext>
            </a:extLst>
          </p:cNvPr>
          <p:cNvSpPr txBox="1"/>
          <p:nvPr/>
        </p:nvSpPr>
        <p:spPr>
          <a:xfrm>
            <a:off x="539552" y="1844824"/>
            <a:ext cx="8208912" cy="1384995"/>
          </a:xfrm>
          <a:prstGeom prst="rect">
            <a:avLst/>
          </a:prstGeom>
          <a:noFill/>
        </p:spPr>
        <p:txBody>
          <a:bodyPr wrap="square">
            <a:spAutoFit/>
          </a:bodyPr>
          <a:lstStyle/>
          <a:p>
            <a:r>
              <a:rPr lang="zh-CN" altLang="en-US" sz="2800" dirty="0"/>
              <a:t>物联网应用开发（</a:t>
            </a:r>
            <a:r>
              <a:rPr lang="en-US" altLang="zh-CN" sz="2800" dirty="0"/>
              <a:t>IoT Studio</a:t>
            </a:r>
            <a:r>
              <a:rPr lang="zh-CN" altLang="en-US" sz="2800" dirty="0"/>
              <a:t>）提供了物联网业务逻辑的开发工具，支持通过编排服务节点的方式快速完成简单的物联网业务逻辑的设计。</a:t>
            </a:r>
          </a:p>
        </p:txBody>
      </p:sp>
      <p:sp>
        <p:nvSpPr>
          <p:cNvPr id="7" name="文本框 6">
            <a:extLst>
              <a:ext uri="{FF2B5EF4-FFF2-40B4-BE49-F238E27FC236}">
                <a16:creationId xmlns:a16="http://schemas.microsoft.com/office/drawing/2014/main" id="{968D9885-76B2-486F-9103-5B7E46B4A6C5}"/>
              </a:ext>
            </a:extLst>
          </p:cNvPr>
          <p:cNvSpPr txBox="1"/>
          <p:nvPr/>
        </p:nvSpPr>
        <p:spPr>
          <a:xfrm>
            <a:off x="1403648" y="3447584"/>
            <a:ext cx="4572000" cy="2677656"/>
          </a:xfrm>
          <a:prstGeom prst="rect">
            <a:avLst/>
          </a:prstGeom>
          <a:noFill/>
        </p:spPr>
        <p:txBody>
          <a:bodyPr wrap="square">
            <a:spAutoFit/>
          </a:bodyPr>
          <a:lstStyle/>
          <a:p>
            <a:r>
              <a:rPr lang="zh-CN" altLang="en-US" sz="2800" b="1" dirty="0"/>
              <a:t>应用场景</a:t>
            </a:r>
          </a:p>
          <a:p>
            <a:pPr marL="457200" indent="-457200">
              <a:buFont typeface="Arial" panose="020B0604020202020204" pitchFamily="34" charset="0"/>
              <a:buChar char="•"/>
            </a:pPr>
            <a:r>
              <a:rPr lang="zh-CN" altLang="en-US" sz="2800" dirty="0"/>
              <a:t>设备联动</a:t>
            </a:r>
            <a:endParaRPr lang="en-US" altLang="zh-CN" sz="2800" dirty="0"/>
          </a:p>
          <a:p>
            <a:pPr marL="457200" indent="-457200">
              <a:buFont typeface="Arial" panose="020B0604020202020204" pitchFamily="34" charset="0"/>
              <a:buChar char="•"/>
            </a:pPr>
            <a:r>
              <a:rPr lang="zh-CN" altLang="en-US" sz="2800" dirty="0"/>
              <a:t>设备数据处理</a:t>
            </a:r>
            <a:endParaRPr lang="en-US" altLang="zh-CN" sz="2800" dirty="0"/>
          </a:p>
          <a:p>
            <a:pPr marL="457200" indent="-457200">
              <a:buFont typeface="Arial" panose="020B0604020202020204" pitchFamily="34" charset="0"/>
              <a:buChar char="•"/>
            </a:pPr>
            <a:r>
              <a:rPr lang="zh-CN" altLang="en-US" sz="2800" dirty="0"/>
              <a:t>设备与服务联动</a:t>
            </a:r>
            <a:endParaRPr lang="en-US" altLang="zh-CN" sz="2800" dirty="0"/>
          </a:p>
          <a:p>
            <a:pPr marL="457200" indent="-457200">
              <a:buFont typeface="Arial" panose="020B0604020202020204" pitchFamily="34" charset="0"/>
              <a:buChar char="•"/>
            </a:pPr>
            <a:r>
              <a:rPr lang="en-US" altLang="zh-CN" sz="2800" dirty="0"/>
              <a:t>API</a:t>
            </a:r>
            <a:r>
              <a:rPr lang="zh-CN" altLang="en-US" sz="2800" dirty="0"/>
              <a:t>的生成</a:t>
            </a:r>
            <a:endParaRPr lang="en-US" altLang="zh-CN" sz="2800" dirty="0"/>
          </a:p>
          <a:p>
            <a:pPr marL="457200" indent="-457200">
              <a:buFont typeface="Arial" panose="020B0604020202020204" pitchFamily="34" charset="0"/>
              <a:buChar char="•"/>
            </a:pPr>
            <a:r>
              <a:rPr lang="zh-CN" altLang="en-US" sz="2800" dirty="0"/>
              <a:t>生成</a:t>
            </a:r>
            <a:r>
              <a:rPr lang="en-US" altLang="zh-CN" sz="2800" dirty="0"/>
              <a:t>App</a:t>
            </a:r>
            <a:r>
              <a:rPr lang="zh-CN" altLang="en-US" sz="2800" dirty="0"/>
              <a:t>的后端服务</a:t>
            </a:r>
          </a:p>
        </p:txBody>
      </p:sp>
    </p:spTree>
    <p:extLst>
      <p:ext uri="{BB962C8B-B14F-4D97-AF65-F5344CB8AC3E}">
        <p14:creationId xmlns:p14="http://schemas.microsoft.com/office/powerpoint/2010/main" val="2680207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D5FD37-881A-4166-9FF3-0AB5BC095BC5}"/>
              </a:ext>
            </a:extLst>
          </p:cNvPr>
          <p:cNvPicPr>
            <a:picLocks noChangeAspect="1"/>
          </p:cNvPicPr>
          <p:nvPr/>
        </p:nvPicPr>
        <p:blipFill>
          <a:blip r:embed="rId2"/>
          <a:stretch>
            <a:fillRect/>
          </a:stretch>
        </p:blipFill>
        <p:spPr>
          <a:xfrm>
            <a:off x="467544" y="1196752"/>
            <a:ext cx="8784143" cy="5256584"/>
          </a:xfrm>
          <a:prstGeom prst="rect">
            <a:avLst/>
          </a:prstGeom>
        </p:spPr>
      </p:pic>
    </p:spTree>
    <p:extLst>
      <p:ext uri="{BB962C8B-B14F-4D97-AF65-F5344CB8AC3E}">
        <p14:creationId xmlns:p14="http://schemas.microsoft.com/office/powerpoint/2010/main" val="1531950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3EFD833-E6CC-45FE-AEE5-4401FB5BA266}"/>
              </a:ext>
            </a:extLst>
          </p:cNvPr>
          <p:cNvPicPr>
            <a:picLocks noChangeAspect="1"/>
          </p:cNvPicPr>
          <p:nvPr/>
        </p:nvPicPr>
        <p:blipFill>
          <a:blip r:embed="rId2"/>
          <a:stretch>
            <a:fillRect/>
          </a:stretch>
        </p:blipFill>
        <p:spPr>
          <a:xfrm>
            <a:off x="899592" y="2276872"/>
            <a:ext cx="3276884" cy="2690093"/>
          </a:xfrm>
          <a:prstGeom prst="rect">
            <a:avLst/>
          </a:prstGeom>
        </p:spPr>
      </p:pic>
      <p:pic>
        <p:nvPicPr>
          <p:cNvPr id="5" name="图片 4">
            <a:extLst>
              <a:ext uri="{FF2B5EF4-FFF2-40B4-BE49-F238E27FC236}">
                <a16:creationId xmlns:a16="http://schemas.microsoft.com/office/drawing/2014/main" id="{20A507D3-1462-4993-B113-EF5FE759603D}"/>
              </a:ext>
            </a:extLst>
          </p:cNvPr>
          <p:cNvPicPr>
            <a:picLocks noChangeAspect="1"/>
          </p:cNvPicPr>
          <p:nvPr/>
        </p:nvPicPr>
        <p:blipFill>
          <a:blip r:embed="rId3"/>
          <a:stretch>
            <a:fillRect/>
          </a:stretch>
        </p:blipFill>
        <p:spPr>
          <a:xfrm>
            <a:off x="4788024" y="3068960"/>
            <a:ext cx="2514818" cy="952583"/>
          </a:xfrm>
          <a:prstGeom prst="rect">
            <a:avLst/>
          </a:prstGeom>
        </p:spPr>
      </p:pic>
    </p:spTree>
    <p:extLst>
      <p:ext uri="{BB962C8B-B14F-4D97-AF65-F5344CB8AC3E}">
        <p14:creationId xmlns:p14="http://schemas.microsoft.com/office/powerpoint/2010/main" val="3899421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72A752-DFBB-487D-AB12-00EA074A775E}"/>
              </a:ext>
            </a:extLst>
          </p:cNvPr>
          <p:cNvSpPr/>
          <p:nvPr/>
        </p:nvSpPr>
        <p:spPr>
          <a:xfrm>
            <a:off x="1907704" y="2636912"/>
            <a:ext cx="6660740" cy="646331"/>
          </a:xfrm>
          <a:prstGeom prst="rect">
            <a:avLst/>
          </a:prstGeom>
        </p:spPr>
        <p:txBody>
          <a:bodyPr wrap="square">
            <a:spAutoFit/>
          </a:bodyPr>
          <a:lstStyle/>
          <a:p>
            <a:r>
              <a:rPr lang="en-US" altLang="zh-CN" sz="3600" b="1" dirty="0">
                <a:solidFill>
                  <a:srgbClr val="660066"/>
                </a:solidFill>
                <a:ea typeface="隶书" panose="02010509060101010101" pitchFamily="1" charset="-122"/>
                <a:cs typeface="+mj-cs"/>
              </a:rPr>
              <a:t>7.4 </a:t>
            </a:r>
            <a:r>
              <a:rPr lang="zh-CN" altLang="en-US" sz="3600" b="1" dirty="0">
                <a:solidFill>
                  <a:srgbClr val="660066"/>
                </a:solidFill>
                <a:ea typeface="隶书" panose="02010509060101010101" pitchFamily="1" charset="-122"/>
                <a:cs typeface="+mj-cs"/>
              </a:rPr>
              <a:t>小屋报警钉钉推送</a:t>
            </a:r>
          </a:p>
        </p:txBody>
      </p:sp>
    </p:spTree>
    <p:extLst>
      <p:ext uri="{BB962C8B-B14F-4D97-AF65-F5344CB8AC3E}">
        <p14:creationId xmlns:p14="http://schemas.microsoft.com/office/powerpoint/2010/main" val="2736410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256D0F9-39CD-4024-B87B-372257B2B80D}"/>
              </a:ext>
            </a:extLst>
          </p:cNvPr>
          <p:cNvSpPr txBox="1"/>
          <p:nvPr/>
        </p:nvSpPr>
        <p:spPr>
          <a:xfrm>
            <a:off x="791580" y="1988840"/>
            <a:ext cx="7560840" cy="1569660"/>
          </a:xfrm>
          <a:prstGeom prst="rect">
            <a:avLst/>
          </a:prstGeom>
          <a:noFill/>
        </p:spPr>
        <p:txBody>
          <a:bodyPr wrap="square">
            <a:spAutoFit/>
          </a:bodyPr>
          <a:lstStyle/>
          <a:p>
            <a:r>
              <a:rPr lang="zh-CN" altLang="en-US" sz="2400" dirty="0"/>
              <a:t>功能：当智慧小屋上报到当前可燃气体浓度大于阈值时通过钉钉机器人发送到钉钉群，通知用户：请注意！当前可燃气体浓度为</a:t>
            </a:r>
            <a:r>
              <a:rPr lang="en-US" altLang="zh-CN" sz="2400" dirty="0"/>
              <a:t>XXX</a:t>
            </a:r>
            <a:r>
              <a:rPr lang="zh-CN" altLang="en-US" sz="2400" dirty="0"/>
              <a:t>！</a:t>
            </a:r>
            <a:endParaRPr lang="en-US" altLang="zh-CN" sz="2400" dirty="0"/>
          </a:p>
          <a:p>
            <a:r>
              <a:rPr lang="zh-CN" altLang="en-US" sz="2400" dirty="0"/>
              <a:t>阈值设置为</a:t>
            </a:r>
            <a:r>
              <a:rPr lang="en-US" altLang="zh-CN" sz="2400" dirty="0"/>
              <a:t>400</a:t>
            </a:r>
            <a:r>
              <a:rPr lang="zh-CN" altLang="en-US" sz="2400" dirty="0"/>
              <a:t>。</a:t>
            </a:r>
          </a:p>
        </p:txBody>
      </p:sp>
      <p:sp>
        <p:nvSpPr>
          <p:cNvPr id="4" name="文本框 3">
            <a:extLst>
              <a:ext uri="{FF2B5EF4-FFF2-40B4-BE49-F238E27FC236}">
                <a16:creationId xmlns:a16="http://schemas.microsoft.com/office/drawing/2014/main" id="{A020E0C8-FB74-47AC-B6F4-10E040DBC550}"/>
              </a:ext>
            </a:extLst>
          </p:cNvPr>
          <p:cNvSpPr txBox="1"/>
          <p:nvPr/>
        </p:nvSpPr>
        <p:spPr>
          <a:xfrm>
            <a:off x="1619672" y="980728"/>
            <a:ext cx="5832648" cy="646331"/>
          </a:xfrm>
          <a:prstGeom prst="rect">
            <a:avLst/>
          </a:prstGeom>
          <a:noFill/>
        </p:spPr>
        <p:txBody>
          <a:bodyPr wrap="square">
            <a:spAutoFit/>
          </a:bodyPr>
          <a:lstStyle/>
          <a:p>
            <a:pPr algn="ctr"/>
            <a:r>
              <a:rPr lang="zh-CN" altLang="en-US" sz="3600" b="1" dirty="0">
                <a:solidFill>
                  <a:srgbClr val="660066"/>
                </a:solidFill>
                <a:ea typeface="隶书" panose="02010509060101010101" pitchFamily="1" charset="-122"/>
                <a:cs typeface="+mj-cs"/>
              </a:rPr>
              <a:t>随堂小测试</a:t>
            </a:r>
            <a:endParaRPr lang="en-US" altLang="zh-CN" sz="3600" b="1" dirty="0">
              <a:solidFill>
                <a:srgbClr val="660066"/>
              </a:solidFill>
              <a:ea typeface="隶书" panose="02010509060101010101" pitchFamily="1" charset="-122"/>
              <a:cs typeface="+mj-cs"/>
            </a:endParaRPr>
          </a:p>
        </p:txBody>
      </p:sp>
    </p:spTree>
    <p:extLst>
      <p:ext uri="{BB962C8B-B14F-4D97-AF65-F5344CB8AC3E}">
        <p14:creationId xmlns:p14="http://schemas.microsoft.com/office/powerpoint/2010/main" val="541754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86293A-4909-49BB-A1B3-A6DDE9DEEB75}"/>
              </a:ext>
            </a:extLst>
          </p:cNvPr>
          <p:cNvSpPr txBox="1"/>
          <p:nvPr/>
        </p:nvSpPr>
        <p:spPr>
          <a:xfrm>
            <a:off x="2627784" y="954739"/>
            <a:ext cx="4572000" cy="646331"/>
          </a:xfrm>
          <a:prstGeom prst="rect">
            <a:avLst/>
          </a:prstGeom>
          <a:noFill/>
        </p:spPr>
        <p:txBody>
          <a:bodyPr wrap="square">
            <a:spAutoFit/>
          </a:bodyPr>
          <a:lstStyle/>
          <a:p>
            <a:r>
              <a:rPr lang="zh-CN" altLang="en-US" sz="3600" b="1" dirty="0">
                <a:solidFill>
                  <a:srgbClr val="660066"/>
                </a:solidFill>
                <a:ea typeface="隶书" panose="02010509060101010101" pitchFamily="1" charset="-122"/>
                <a:cs typeface="+mj-cs"/>
              </a:rPr>
              <a:t>什么是服务开发</a:t>
            </a:r>
          </a:p>
        </p:txBody>
      </p:sp>
      <p:sp>
        <p:nvSpPr>
          <p:cNvPr id="5" name="文本框 4">
            <a:extLst>
              <a:ext uri="{FF2B5EF4-FFF2-40B4-BE49-F238E27FC236}">
                <a16:creationId xmlns:a16="http://schemas.microsoft.com/office/drawing/2014/main" id="{6540C6EA-B65A-44EE-9417-885B2A40BC9C}"/>
              </a:ext>
            </a:extLst>
          </p:cNvPr>
          <p:cNvSpPr txBox="1"/>
          <p:nvPr/>
        </p:nvSpPr>
        <p:spPr>
          <a:xfrm>
            <a:off x="755576" y="1844824"/>
            <a:ext cx="7632848" cy="523220"/>
          </a:xfrm>
          <a:prstGeom prst="rect">
            <a:avLst/>
          </a:prstGeom>
          <a:noFill/>
        </p:spPr>
        <p:txBody>
          <a:bodyPr wrap="square">
            <a:spAutoFit/>
          </a:bodyPr>
          <a:lstStyle/>
          <a:p>
            <a:pPr marL="285750" indent="-285750">
              <a:buFont typeface="Wingdings" panose="05000000000000000000" pitchFamily="2" charset="2"/>
              <a:buChar char="u"/>
            </a:pPr>
            <a:r>
              <a:rPr lang="zh-CN" altLang="en-US" sz="2800" dirty="0"/>
              <a:t>服务开发承载着应用的业务逻辑</a:t>
            </a:r>
          </a:p>
        </p:txBody>
      </p:sp>
      <p:pic>
        <p:nvPicPr>
          <p:cNvPr id="6" name="图片 5">
            <a:extLst>
              <a:ext uri="{FF2B5EF4-FFF2-40B4-BE49-F238E27FC236}">
                <a16:creationId xmlns:a16="http://schemas.microsoft.com/office/drawing/2014/main" id="{C7CFFC60-274F-4B9E-85E6-790F8B5610A1}"/>
              </a:ext>
            </a:extLst>
          </p:cNvPr>
          <p:cNvPicPr>
            <a:picLocks noChangeAspect="1"/>
          </p:cNvPicPr>
          <p:nvPr/>
        </p:nvPicPr>
        <p:blipFill>
          <a:blip r:embed="rId3"/>
          <a:stretch>
            <a:fillRect/>
          </a:stretch>
        </p:blipFill>
        <p:spPr>
          <a:xfrm>
            <a:off x="251520" y="2630018"/>
            <a:ext cx="8748464" cy="4023741"/>
          </a:xfrm>
          <a:prstGeom prst="rect">
            <a:avLst/>
          </a:prstGeom>
        </p:spPr>
      </p:pic>
    </p:spTree>
    <p:extLst>
      <p:ext uri="{BB962C8B-B14F-4D97-AF65-F5344CB8AC3E}">
        <p14:creationId xmlns:p14="http://schemas.microsoft.com/office/powerpoint/2010/main" val="1767775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86293A-4909-49BB-A1B3-A6DDE9DEEB75}"/>
              </a:ext>
            </a:extLst>
          </p:cNvPr>
          <p:cNvSpPr txBox="1"/>
          <p:nvPr/>
        </p:nvSpPr>
        <p:spPr>
          <a:xfrm>
            <a:off x="2627784" y="954739"/>
            <a:ext cx="4572000" cy="646331"/>
          </a:xfrm>
          <a:prstGeom prst="rect">
            <a:avLst/>
          </a:prstGeom>
          <a:noFill/>
        </p:spPr>
        <p:txBody>
          <a:bodyPr wrap="square">
            <a:spAutoFit/>
          </a:bodyPr>
          <a:lstStyle/>
          <a:p>
            <a:r>
              <a:rPr lang="zh-CN" altLang="en-US" sz="3600" b="1" dirty="0">
                <a:solidFill>
                  <a:srgbClr val="660066"/>
                </a:solidFill>
                <a:ea typeface="隶书" panose="02010509060101010101" pitchFamily="1" charset="-122"/>
                <a:cs typeface="+mj-cs"/>
              </a:rPr>
              <a:t>什么是服务开发</a:t>
            </a:r>
          </a:p>
        </p:txBody>
      </p:sp>
      <p:sp>
        <p:nvSpPr>
          <p:cNvPr id="5" name="文本框 4">
            <a:extLst>
              <a:ext uri="{FF2B5EF4-FFF2-40B4-BE49-F238E27FC236}">
                <a16:creationId xmlns:a16="http://schemas.microsoft.com/office/drawing/2014/main" id="{6540C6EA-B65A-44EE-9417-885B2A40BC9C}"/>
              </a:ext>
            </a:extLst>
          </p:cNvPr>
          <p:cNvSpPr txBox="1"/>
          <p:nvPr/>
        </p:nvSpPr>
        <p:spPr>
          <a:xfrm>
            <a:off x="755576" y="1700808"/>
            <a:ext cx="7632848" cy="523220"/>
          </a:xfrm>
          <a:prstGeom prst="rect">
            <a:avLst/>
          </a:prstGeom>
          <a:noFill/>
        </p:spPr>
        <p:txBody>
          <a:bodyPr wrap="square">
            <a:spAutoFit/>
          </a:bodyPr>
          <a:lstStyle/>
          <a:p>
            <a:pPr marL="285750" indent="-285750">
              <a:buFont typeface="Wingdings" panose="05000000000000000000" pitchFamily="2" charset="2"/>
              <a:buChar char="u"/>
            </a:pPr>
            <a:r>
              <a:rPr lang="zh-CN" altLang="en-US" sz="2800" dirty="0"/>
              <a:t>海量的数据在服务端得到分析和处理</a:t>
            </a:r>
          </a:p>
        </p:txBody>
      </p:sp>
      <p:pic>
        <p:nvPicPr>
          <p:cNvPr id="2" name="图片 1">
            <a:extLst>
              <a:ext uri="{FF2B5EF4-FFF2-40B4-BE49-F238E27FC236}">
                <a16:creationId xmlns:a16="http://schemas.microsoft.com/office/drawing/2014/main" id="{520D5ABC-06C6-40CE-9AB6-F3E8D2E417BD}"/>
              </a:ext>
            </a:extLst>
          </p:cNvPr>
          <p:cNvPicPr>
            <a:picLocks noChangeAspect="1"/>
          </p:cNvPicPr>
          <p:nvPr/>
        </p:nvPicPr>
        <p:blipFill>
          <a:blip r:embed="rId3"/>
          <a:stretch>
            <a:fillRect/>
          </a:stretch>
        </p:blipFill>
        <p:spPr>
          <a:xfrm>
            <a:off x="1398475" y="2420888"/>
            <a:ext cx="6667243" cy="4437112"/>
          </a:xfrm>
          <a:prstGeom prst="rect">
            <a:avLst/>
          </a:prstGeom>
        </p:spPr>
      </p:pic>
    </p:spTree>
    <p:extLst>
      <p:ext uri="{BB962C8B-B14F-4D97-AF65-F5344CB8AC3E}">
        <p14:creationId xmlns:p14="http://schemas.microsoft.com/office/powerpoint/2010/main" val="405085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86293A-4909-49BB-A1B3-A6DDE9DEEB75}"/>
              </a:ext>
            </a:extLst>
          </p:cNvPr>
          <p:cNvSpPr txBox="1"/>
          <p:nvPr/>
        </p:nvSpPr>
        <p:spPr>
          <a:xfrm>
            <a:off x="2627784" y="954739"/>
            <a:ext cx="4572000" cy="646331"/>
          </a:xfrm>
          <a:prstGeom prst="rect">
            <a:avLst/>
          </a:prstGeom>
          <a:noFill/>
        </p:spPr>
        <p:txBody>
          <a:bodyPr wrap="square">
            <a:spAutoFit/>
          </a:bodyPr>
          <a:lstStyle/>
          <a:p>
            <a:r>
              <a:rPr lang="zh-CN" altLang="en-US" sz="3600" b="1" dirty="0">
                <a:solidFill>
                  <a:srgbClr val="660066"/>
                </a:solidFill>
                <a:ea typeface="隶书" panose="02010509060101010101" pitchFamily="1" charset="-122"/>
                <a:cs typeface="+mj-cs"/>
              </a:rPr>
              <a:t>什么是服务开发</a:t>
            </a:r>
          </a:p>
        </p:txBody>
      </p:sp>
      <p:sp>
        <p:nvSpPr>
          <p:cNvPr id="5" name="文本框 4">
            <a:extLst>
              <a:ext uri="{FF2B5EF4-FFF2-40B4-BE49-F238E27FC236}">
                <a16:creationId xmlns:a16="http://schemas.microsoft.com/office/drawing/2014/main" id="{6540C6EA-B65A-44EE-9417-885B2A40BC9C}"/>
              </a:ext>
            </a:extLst>
          </p:cNvPr>
          <p:cNvSpPr txBox="1"/>
          <p:nvPr/>
        </p:nvSpPr>
        <p:spPr>
          <a:xfrm>
            <a:off x="755576" y="1594102"/>
            <a:ext cx="7632848" cy="523220"/>
          </a:xfrm>
          <a:prstGeom prst="rect">
            <a:avLst/>
          </a:prstGeom>
          <a:noFill/>
        </p:spPr>
        <p:txBody>
          <a:bodyPr wrap="square">
            <a:spAutoFit/>
          </a:bodyPr>
          <a:lstStyle/>
          <a:p>
            <a:pPr marL="285750" indent="-285750">
              <a:buFont typeface="Wingdings" panose="05000000000000000000" pitchFamily="2" charset="2"/>
              <a:buChar char="u"/>
            </a:pPr>
            <a:r>
              <a:rPr lang="zh-CN" altLang="en-US" sz="2800" dirty="0"/>
              <a:t>海量的数据在服务端得到分析和处理</a:t>
            </a:r>
          </a:p>
        </p:txBody>
      </p:sp>
      <p:pic>
        <p:nvPicPr>
          <p:cNvPr id="4" name="图片 3">
            <a:extLst>
              <a:ext uri="{FF2B5EF4-FFF2-40B4-BE49-F238E27FC236}">
                <a16:creationId xmlns:a16="http://schemas.microsoft.com/office/drawing/2014/main" id="{5B70552C-D139-4A40-8607-4307D887B613}"/>
              </a:ext>
            </a:extLst>
          </p:cNvPr>
          <p:cNvPicPr>
            <a:picLocks noChangeAspect="1"/>
          </p:cNvPicPr>
          <p:nvPr/>
        </p:nvPicPr>
        <p:blipFill>
          <a:blip r:embed="rId3"/>
          <a:stretch>
            <a:fillRect/>
          </a:stretch>
        </p:blipFill>
        <p:spPr>
          <a:xfrm>
            <a:off x="755576" y="2139274"/>
            <a:ext cx="7380312" cy="4612695"/>
          </a:xfrm>
          <a:prstGeom prst="rect">
            <a:avLst/>
          </a:prstGeom>
        </p:spPr>
      </p:pic>
    </p:spTree>
    <p:extLst>
      <p:ext uri="{BB962C8B-B14F-4D97-AF65-F5344CB8AC3E}">
        <p14:creationId xmlns:p14="http://schemas.microsoft.com/office/powerpoint/2010/main" val="243876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3"/>
  <p:tag name="KSO_WM_TEMPLATE_SCENE_ID" val="1"/>
  <p:tag name="KSO_WM_TEMPLATE_JOB_ID" val="3"/>
  <p:tag name="KSO_WM_TEMPLATE_TOPIC_DEFAULT" val="0"/>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_2">
  <a:themeElements>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vert="eaVert" wrap="square" rtlCol="0">
        <a:spAutoFit/>
        <a:scene3d>
          <a:camera prst="orthographicFront"/>
          <a:lightRig rig="soft" dir="t">
            <a:rot lat="0" lon="0" rev="15600000"/>
          </a:lightRig>
        </a:scene3d>
        <a:sp3d extrusionH="57150" prstMaterial="softEdge">
          <a:bevelT w="25400" h="38100"/>
        </a:sp3d>
      </a:bodyPr>
      <a:lstStyle>
        <a:defPPr algn="ctr">
          <a:defRPr lang="zh-CN" altLang="en-US" sz="2400" noProof="0">
            <a:ln>
              <a:noFill/>
            </a:ln>
            <a:solidFill>
              <a:srgbClr val="5C5CFE"/>
            </a:solidFill>
            <a:uLnTx/>
            <a:uFillTx/>
            <a:latin typeface="+mn-lt"/>
            <a:ea typeface="微软雅黑" panose="020B0503020204020204" charset="-122"/>
          </a:defRPr>
        </a:defPPr>
      </a:lstStyle>
    </a:txDef>
  </a:objectDefaults>
  <a:extraClrSchemeLst>
    <a:extraClrScheme>
      <a:clrScheme name="自定义设计方案_2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17055</TotalTime>
  <Words>1015</Words>
  <Application>Microsoft Office PowerPoint</Application>
  <PresentationFormat>全屏显示(4:3)</PresentationFormat>
  <Paragraphs>90</Paragraphs>
  <Slides>63</Slides>
  <Notes>43</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63</vt:i4>
      </vt:variant>
    </vt:vector>
  </HeadingPairs>
  <TitlesOfParts>
    <vt:vector size="69" baseType="lpstr">
      <vt:lpstr>隶书</vt:lpstr>
      <vt:lpstr>Arial</vt:lpstr>
      <vt:lpstr>Calibri</vt:lpstr>
      <vt:lpstr>Wingdings</vt:lpstr>
      <vt:lpstr>自定义设计方案</vt:lpstr>
      <vt:lpstr>自定义设计方案_2</vt:lpstr>
      <vt:lpstr> 智慧云平台创新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lxp</cp:lastModifiedBy>
  <cp:revision>768</cp:revision>
  <dcterms:created xsi:type="dcterms:W3CDTF">2012-02-15T07:57:00Z</dcterms:created>
  <dcterms:modified xsi:type="dcterms:W3CDTF">2022-11-17T09:52:17Z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y fmtid="{D5CDD505-2E9C-101B-9397-08002B2CF9AE}" pid="3" name="KSORubyTemplateID">
    <vt:lpwstr>2</vt:lpwstr>
  </property>
</Properties>
</file>